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4" name="Елена Ивлева"/>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8B17895-B50A-4B8B-944B-00B1E74F595D}">
  <a:tblStyle styleId="{F8B17895-B50A-4B8B-944B-00B1E74F595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257479B-2013-4C35-B350-FBD36A81B2CB}"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7-26T17:45:25.140">
    <p:pos x="196" y="725"/>
    <p:text>слайд 6 и 7 объединить в один</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9-07-26T17:46:15.491">
    <p:pos x="196" y="725"/>
    <p:text>по 2-3 конкурента на один слайд по возможности. Это не самая важная информация в презе</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19-07-26T18:03:17.131">
    <p:pos x="4254" y="1927"/>
    <p:text>Пример схемы прикрепляем</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4" dt="2019-07-25T10:53:34.894">
    <p:pos x="262" y="1767"/>
    <p:text>в диаграмме поменять интернет и телевидение местами</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d9a00937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d9a00937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5d9a00937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d9a00937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d9a00937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d9a00937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5d9a00937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5d9a00937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d9a00937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d9a00937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d9a009378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d9a00937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d9a009378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d9a009378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d9a00937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d9a00937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d9a009378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d9a009378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d9a009378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d9a009378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5d9a0093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5d9a0093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d9a009378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d9a009378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d9a009378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d9a009378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d9a009378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d9a009378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d9a00937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d9a00937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d9a009378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d9a009378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d9a009378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d9a009378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d9a009378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d9a009378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d9a009378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d9a009378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d9a009378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d9a009378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d9a009378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d9a009378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5d9a00937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5d9a00937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d9a009378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d9a009378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d9a009378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d9a009378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d9a009378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d9a009378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da820daea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da820daea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d9a009378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d9a009378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da23443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da23443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d9a00937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d9a00937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daf67de8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daf67de8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da820dae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da820dae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daf67de84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daf67de84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d9a00937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d9a00937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daf67de84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daf67de84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da820daea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da820daea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5daf67de8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5daf67de8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5da820dae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da820dae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5daf67de84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5daf67de84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5daf67de84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5daf67de84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5daf67de84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5daf67de84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5daf67de84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daf67de84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5da820daea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5da820dae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dc209aee5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5dc209aee5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5d9a00937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d9a00937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5da820daea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5da820daea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da820daea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da820daea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5d9a00937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d9a00937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d9a00937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d9a00937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d9a00937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d9a00937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d9a00937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d9a00937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comments" Target="../comments/comment3.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aily.afisha.ru/out/?url=aHR0cDovL3Byb2plY3QxODIwMzIudGlsZGEud3MvcGFnZTY2MzE5MC5odG1s&amp;h=121c96dce5cf74f51c311f56fef102d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comments" Target="../comments/comment4.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5.jpg"/><Relationship Id="rId4" Type="http://schemas.openxmlformats.org/officeDocument/2006/relationships/image" Target="../media/image23.jpg"/><Relationship Id="rId10" Type="http://schemas.openxmlformats.org/officeDocument/2006/relationships/image" Target="../media/image15.jpg"/><Relationship Id="rId9" Type="http://schemas.openxmlformats.org/officeDocument/2006/relationships/image" Target="../media/image9.jpg"/><Relationship Id="rId5" Type="http://schemas.openxmlformats.org/officeDocument/2006/relationships/image" Target="../media/image24.jpg"/><Relationship Id="rId6" Type="http://schemas.openxmlformats.org/officeDocument/2006/relationships/image" Target="../media/image11.jpg"/><Relationship Id="rId7" Type="http://schemas.openxmlformats.org/officeDocument/2006/relationships/image" Target="../media/image29.jpg"/><Relationship Id="rId8"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8.jpg"/><Relationship Id="rId4" Type="http://schemas.openxmlformats.org/officeDocument/2006/relationships/image" Target="../media/image10.jpg"/><Relationship Id="rId5" Type="http://schemas.openxmlformats.org/officeDocument/2006/relationships/image" Target="../media/image16.jpg"/><Relationship Id="rId6" Type="http://schemas.openxmlformats.org/officeDocument/2006/relationships/image" Target="../media/image17.jpg"/><Relationship Id="rId7" Type="http://schemas.openxmlformats.org/officeDocument/2006/relationships/image" Target="../media/image2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0.jpg"/><Relationship Id="rId4" Type="http://schemas.openxmlformats.org/officeDocument/2006/relationships/image" Target="../media/image12.jpg"/><Relationship Id="rId5" Type="http://schemas.openxmlformats.org/officeDocument/2006/relationships/image" Target="../media/image19.jpg"/><Relationship Id="rId6"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4.jpg"/><Relationship Id="rId4" Type="http://schemas.openxmlformats.org/officeDocument/2006/relationships/image" Target="../media/image21.jpg"/><Relationship Id="rId5" Type="http://schemas.openxmlformats.org/officeDocument/2006/relationships/image" Target="../media/image1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a:t>Trinité</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a:t>Позиционирование и стратегия</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t>Конкуренты </a:t>
            </a:r>
            <a:endParaRPr/>
          </a:p>
        </p:txBody>
      </p:sp>
      <p:sp>
        <p:nvSpPr>
          <p:cNvPr id="111" name="Google Shape;111;p22"/>
          <p:cNvSpPr txBox="1"/>
          <p:nvPr>
            <p:ph idx="1" type="body"/>
          </p:nvPr>
        </p:nvSpPr>
        <p:spPr>
          <a:xfrm>
            <a:off x="311700" y="1152475"/>
            <a:ext cx="377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2. </a:t>
            </a:r>
            <a:r>
              <a:rPr lang="ru" sz="1000">
                <a:solidFill>
                  <a:schemeClr val="dk1"/>
                </a:solidFill>
                <a:highlight>
                  <a:srgbClr val="FFFFFF"/>
                </a:highlight>
              </a:rPr>
              <a:t>Capsula</a:t>
            </a:r>
            <a:endParaRPr sz="1000">
              <a:solidFill>
                <a:schemeClr val="dk1"/>
              </a:solidFill>
              <a:highlight>
                <a:srgbClr val="FFFFFF"/>
              </a:highlight>
            </a:endParaRPr>
          </a:p>
          <a:p>
            <a:pPr indent="0" lvl="0" marL="0" rtl="0" algn="l">
              <a:lnSpc>
                <a:spcPct val="100000"/>
              </a:lnSpc>
              <a:spcBef>
                <a:spcPts val="1600"/>
              </a:spcBef>
              <a:spcAft>
                <a:spcPts val="0"/>
              </a:spcAft>
              <a:buNone/>
            </a:pPr>
            <a:r>
              <a:rPr lang="ru" sz="900">
                <a:solidFill>
                  <a:schemeClr val="dk1"/>
                </a:solidFill>
                <a:highlight>
                  <a:srgbClr val="FFFFFF"/>
                </a:highlight>
              </a:rPr>
              <a:t>Позиционирование: медицинская косметология.</a:t>
            </a:r>
            <a:endParaRPr sz="900">
              <a:solidFill>
                <a:schemeClr val="dk1"/>
              </a:solidFill>
              <a:highlight>
                <a:srgbClr val="FFFFFF"/>
              </a:highlight>
            </a:endParaRPr>
          </a:p>
          <a:p>
            <a:pPr indent="0" lvl="0" marL="0" rtl="0" algn="l">
              <a:lnSpc>
                <a:spcPct val="100000"/>
              </a:lnSpc>
              <a:spcBef>
                <a:spcPts val="1600"/>
              </a:spcBef>
              <a:spcAft>
                <a:spcPts val="0"/>
              </a:spcAft>
              <a:buNone/>
            </a:pPr>
            <a:r>
              <a:rPr lang="ru" sz="900">
                <a:solidFill>
                  <a:schemeClr val="dk1"/>
                </a:solidFill>
                <a:highlight>
                  <a:srgbClr val="FFFFFF"/>
                </a:highlight>
              </a:rPr>
              <a:t>Медицинский подход к красоте. </a:t>
            </a:r>
            <a:endParaRPr sz="900">
              <a:solidFill>
                <a:schemeClr val="dk1"/>
              </a:solidFill>
              <a:highlight>
                <a:srgbClr val="FFFFFF"/>
              </a:highlight>
            </a:endParaRPr>
          </a:p>
          <a:p>
            <a:pPr indent="0" lvl="0" marL="0" rtl="0" algn="l">
              <a:lnSpc>
                <a:spcPct val="100000"/>
              </a:lnSpc>
              <a:spcBef>
                <a:spcPts val="1600"/>
              </a:spcBef>
              <a:spcAft>
                <a:spcPts val="0"/>
              </a:spcAft>
              <a:buNone/>
            </a:pPr>
            <a:r>
              <a:rPr lang="ru" sz="900">
                <a:solidFill>
                  <a:schemeClr val="dk1"/>
                </a:solidFill>
                <a:highlight>
                  <a:srgbClr val="FFFFFF"/>
                </a:highlight>
              </a:rPr>
              <a:t>Услуги: Лазерная эпиляция, фотоомоложения (безоперационный лифтинг, держится до 5 лет),</a:t>
            </a:r>
            <a:endParaRPr sz="900">
              <a:solidFill>
                <a:schemeClr val="dk1"/>
              </a:solidFill>
              <a:highlight>
                <a:srgbClr val="FFFFFF"/>
              </a:highlight>
            </a:endParaRPr>
          </a:p>
          <a:p>
            <a:pPr indent="0" lvl="0" marL="0" rtl="0" algn="l">
              <a:lnSpc>
                <a:spcPct val="100000"/>
              </a:lnSpc>
              <a:spcBef>
                <a:spcPts val="1600"/>
              </a:spcBef>
              <a:spcAft>
                <a:spcPts val="0"/>
              </a:spcAft>
              <a:buNone/>
            </a:pPr>
            <a:r>
              <a:rPr lang="ru" sz="900">
                <a:solidFill>
                  <a:schemeClr val="dk1"/>
                </a:solidFill>
                <a:highlight>
                  <a:srgbClr val="FFFFFF"/>
                </a:highlight>
              </a:rPr>
              <a:t>Эстетическая косметология (ресницы, пилинги, чистки)</a:t>
            </a:r>
            <a:endParaRPr sz="900">
              <a:solidFill>
                <a:schemeClr val="dk1"/>
              </a:solidFill>
              <a:highlight>
                <a:srgbClr val="FFFFFF"/>
              </a:highlight>
            </a:endParaRPr>
          </a:p>
          <a:p>
            <a:pPr indent="0" lvl="0" marL="0" rtl="0" algn="l">
              <a:lnSpc>
                <a:spcPct val="100000"/>
              </a:lnSpc>
              <a:spcBef>
                <a:spcPts val="1600"/>
              </a:spcBef>
              <a:spcAft>
                <a:spcPts val="0"/>
              </a:spcAft>
              <a:buNone/>
            </a:pPr>
            <a:r>
              <a:rPr lang="ru" sz="900">
                <a:solidFill>
                  <a:schemeClr val="dk1"/>
                </a:solidFill>
                <a:highlight>
                  <a:srgbClr val="FFFFFF"/>
                </a:highlight>
              </a:rPr>
              <a:t>Инъекционная косметология (плазмолифтинг, контурная пластика и т.д.)</a:t>
            </a:r>
            <a:endParaRPr sz="900">
              <a:solidFill>
                <a:schemeClr val="dk1"/>
              </a:solidFill>
              <a:highlight>
                <a:srgbClr val="FFFFFF"/>
              </a:highlight>
            </a:endParaRPr>
          </a:p>
          <a:p>
            <a:pPr indent="0" lvl="0" marL="0" rtl="0" algn="l">
              <a:lnSpc>
                <a:spcPct val="100000"/>
              </a:lnSpc>
              <a:spcBef>
                <a:spcPts val="1600"/>
              </a:spcBef>
              <a:spcAft>
                <a:spcPts val="0"/>
              </a:spcAft>
              <a:buNone/>
            </a:pPr>
            <a:r>
              <a:rPr lang="ru" sz="900">
                <a:solidFill>
                  <a:schemeClr val="dk1"/>
                </a:solidFill>
                <a:highlight>
                  <a:srgbClr val="FFFFFF"/>
                </a:highlight>
              </a:rPr>
              <a:t>Все услуги направлены на омоложение, максимально безопасное для женщины. Хирургического вмешательства нет. </a:t>
            </a:r>
            <a:endParaRPr sz="900">
              <a:solidFill>
                <a:schemeClr val="dk1"/>
              </a:solidFill>
              <a:highlight>
                <a:srgbClr val="FFFFFF"/>
              </a:highlight>
            </a:endParaRPr>
          </a:p>
          <a:p>
            <a:pPr indent="0" lvl="0" marL="0" rtl="0" algn="l">
              <a:lnSpc>
                <a:spcPct val="100000"/>
              </a:lnSpc>
              <a:spcBef>
                <a:spcPts val="1600"/>
              </a:spcBef>
              <a:spcAft>
                <a:spcPts val="1600"/>
              </a:spcAft>
              <a:buNone/>
            </a:pPr>
            <a:r>
              <a:rPr lang="ru" sz="900">
                <a:solidFill>
                  <a:schemeClr val="dk1"/>
                </a:solidFill>
                <a:highlight>
                  <a:srgbClr val="FFFFFF"/>
                </a:highlight>
              </a:rPr>
              <a:t>Гинекологии нет, только косметология. </a:t>
            </a:r>
            <a:endParaRPr sz="900">
              <a:solidFill>
                <a:schemeClr val="dk1"/>
              </a:solidFill>
              <a:highlight>
                <a:srgbClr val="FFFFFF"/>
              </a:highlight>
            </a:endParaRPr>
          </a:p>
        </p:txBody>
      </p:sp>
      <p:sp>
        <p:nvSpPr>
          <p:cNvPr id="112" name="Google Shape;112;p22"/>
          <p:cNvSpPr txBox="1"/>
          <p:nvPr>
            <p:ph idx="1" type="body"/>
          </p:nvPr>
        </p:nvSpPr>
        <p:spPr>
          <a:xfrm>
            <a:off x="4319425" y="1295675"/>
            <a:ext cx="37740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ru" sz="1000"/>
              <a:t>Активность в соцсетях: </a:t>
            </a:r>
            <a:r>
              <a:rPr lang="ru" sz="1000">
                <a:solidFill>
                  <a:schemeClr val="dk1"/>
                </a:solidFill>
                <a:highlight>
                  <a:srgbClr val="FFFFFF"/>
                </a:highlight>
              </a:rPr>
              <a:t>Посты практически идентичны, много специалистов и статей по их специализации. </a:t>
            </a:r>
            <a:endParaRPr sz="1000">
              <a:solidFill>
                <a:schemeClr val="dk1"/>
              </a:solidFill>
              <a:highlight>
                <a:srgbClr val="FFFFFF"/>
              </a:highlight>
            </a:endParaRPr>
          </a:p>
          <a:p>
            <a:pPr indent="0" lvl="0" marL="0" rtl="0" algn="l">
              <a:lnSpc>
                <a:spcPct val="100000"/>
              </a:lnSpc>
              <a:spcBef>
                <a:spcPts val="1600"/>
              </a:spcBef>
              <a:spcAft>
                <a:spcPts val="0"/>
              </a:spcAft>
              <a:buNone/>
            </a:pPr>
            <a:r>
              <a:rPr lang="ru" sz="1000">
                <a:solidFill>
                  <a:schemeClr val="dk1"/>
                </a:solidFill>
                <a:highlight>
                  <a:srgbClr val="FFFFFF"/>
                </a:highlight>
              </a:rPr>
              <a:t>Много рассказывают про увеличение губ и коррекцию фигуры без уколов. Адаптируют контент под аудиторию социальных сетей. Понимая, что их подписчики - это девушки. </a:t>
            </a:r>
            <a:endParaRPr sz="1000">
              <a:solidFill>
                <a:schemeClr val="dk1"/>
              </a:solidFill>
              <a:highlight>
                <a:srgbClr val="FFFFFF"/>
              </a:highlight>
            </a:endParaRPr>
          </a:p>
          <a:p>
            <a:pPr indent="0" lvl="0" marL="0" rtl="0" algn="l">
              <a:lnSpc>
                <a:spcPct val="100000"/>
              </a:lnSpc>
              <a:spcBef>
                <a:spcPts val="1600"/>
              </a:spcBef>
              <a:spcAft>
                <a:spcPts val="0"/>
              </a:spcAft>
              <a:buNone/>
            </a:pPr>
            <a:r>
              <a:rPr lang="ru" sz="1000">
                <a:solidFill>
                  <a:schemeClr val="dk1"/>
                </a:solidFill>
                <a:highlight>
                  <a:srgbClr val="FFFFFF"/>
                </a:highlight>
              </a:rPr>
              <a:t>Рекламная активность: привлекают инфлюенсеров (Антонина стилист, Саша Версаль, Анна Горобец).</a:t>
            </a:r>
            <a:endParaRPr sz="1000">
              <a:solidFill>
                <a:schemeClr val="dk1"/>
              </a:solidFill>
              <a:highlight>
                <a:srgbClr val="FFFFFF"/>
              </a:highlight>
            </a:endParaRPr>
          </a:p>
          <a:p>
            <a:pPr indent="0" lvl="0" marL="0" rtl="0" algn="l">
              <a:lnSpc>
                <a:spcPct val="100000"/>
              </a:lnSpc>
              <a:spcBef>
                <a:spcPts val="1600"/>
              </a:spcBef>
              <a:spcAft>
                <a:spcPts val="0"/>
              </a:spcAft>
              <a:buNone/>
            </a:pPr>
            <a:r>
              <a:rPr lang="ru" sz="1000">
                <a:solidFill>
                  <a:schemeClr val="dk1"/>
                </a:solidFill>
                <a:highlight>
                  <a:srgbClr val="FFFFFF"/>
                </a:highlight>
              </a:rPr>
              <a:t>Размещали статьи и рекламу на сайте 74.ru</a:t>
            </a:r>
            <a:endParaRPr sz="1000">
              <a:solidFill>
                <a:schemeClr val="dk1"/>
              </a:solidFill>
              <a:highlight>
                <a:srgbClr val="FFFFFF"/>
              </a:highlight>
            </a:endParaRPr>
          </a:p>
          <a:p>
            <a:pPr indent="0" lvl="0" marL="0" rtl="0" algn="l">
              <a:lnSpc>
                <a:spcPct val="100000"/>
              </a:lnSpc>
              <a:spcBef>
                <a:spcPts val="1600"/>
              </a:spcBef>
              <a:spcAft>
                <a:spcPts val="0"/>
              </a:spcAft>
              <a:buNone/>
            </a:pPr>
            <a:r>
              <a:rPr lang="ru" sz="1000">
                <a:solidFill>
                  <a:schemeClr val="dk1"/>
                </a:solidFill>
                <a:highlight>
                  <a:srgbClr val="FFFFFF"/>
                </a:highlight>
              </a:rPr>
              <a:t>Наружная реклама</a:t>
            </a:r>
            <a:endParaRPr sz="1000">
              <a:solidFill>
                <a:schemeClr val="dk1"/>
              </a:solidFill>
              <a:highlight>
                <a:srgbClr val="FFFFFF"/>
              </a:highlight>
            </a:endParaRPr>
          </a:p>
          <a:p>
            <a:pPr indent="0" lvl="0" marL="0" rtl="0" algn="l">
              <a:lnSpc>
                <a:spcPct val="100000"/>
              </a:lnSpc>
              <a:spcBef>
                <a:spcPts val="1600"/>
              </a:spcBef>
              <a:spcAft>
                <a:spcPts val="1600"/>
              </a:spcAft>
              <a:buNone/>
            </a:pPr>
            <a:r>
              <a:t/>
            </a:r>
            <a:endParaRPr sz="1000">
              <a:solidFill>
                <a:schemeClr val="dk1"/>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t>Конкуренты </a:t>
            </a:r>
            <a:endParaRPr/>
          </a:p>
        </p:txBody>
      </p:sp>
      <p:sp>
        <p:nvSpPr>
          <p:cNvPr id="118" name="Google Shape;118;p23"/>
          <p:cNvSpPr txBox="1"/>
          <p:nvPr>
            <p:ph idx="1" type="body"/>
          </p:nvPr>
        </p:nvSpPr>
        <p:spPr>
          <a:xfrm>
            <a:off x="311700" y="1152475"/>
            <a:ext cx="3681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800"/>
              <a:t>3. Dipplex</a:t>
            </a:r>
            <a:endParaRPr sz="800"/>
          </a:p>
          <a:p>
            <a:pPr indent="0" lvl="0" marL="0" rtl="0" algn="l">
              <a:spcBef>
                <a:spcPts val="1600"/>
              </a:spcBef>
              <a:spcAft>
                <a:spcPts val="0"/>
              </a:spcAft>
              <a:buNone/>
            </a:pPr>
            <a:r>
              <a:rPr lang="ru" sz="800">
                <a:solidFill>
                  <a:schemeClr val="dk1"/>
                </a:solidFill>
                <a:highlight>
                  <a:srgbClr val="FFFFFF"/>
                </a:highlight>
              </a:rPr>
              <a:t>Позиционирование: Клиника лазерной хирургии и косметологии.</a:t>
            </a:r>
            <a:endParaRPr sz="800">
              <a:solidFill>
                <a:schemeClr val="dk1"/>
              </a:solidFill>
              <a:highlight>
                <a:srgbClr val="FFFFFF"/>
              </a:highlight>
            </a:endParaRPr>
          </a:p>
          <a:p>
            <a:pPr indent="0" lvl="0" marL="0" rtl="0" algn="l">
              <a:spcBef>
                <a:spcPts val="1600"/>
              </a:spcBef>
              <a:spcAft>
                <a:spcPts val="0"/>
              </a:spcAft>
              <a:buNone/>
            </a:pPr>
            <a:r>
              <a:rPr lang="ru" sz="800">
                <a:solidFill>
                  <a:schemeClr val="dk1"/>
                </a:solidFill>
                <a:highlight>
                  <a:srgbClr val="FFFFFF"/>
                </a:highlight>
              </a:rPr>
              <a:t>Процедуры и услуги: лазерное омоложение, бесплатные консультации с косметологами и хирургами. Увеличение груди, уходовые процедуры (чистка лица, пилинг), увеличение губ, коррекция половых органов (половые губы у женщин и увеличение члена у мужчин), утоньшение влагалища, увеличение точки G. Косметология: лазерное 4d омоложение, пилинги, дермальное омоложение, липосакция подбородка. Удаление родинок/растяжек, пересадка волос.Бесплатная консультация хирурга/ косметолога</a:t>
            </a:r>
            <a:endParaRPr sz="800">
              <a:solidFill>
                <a:schemeClr val="dk1"/>
              </a:solidFill>
              <a:highlight>
                <a:srgbClr val="FFFFFF"/>
              </a:highlight>
            </a:endParaRPr>
          </a:p>
          <a:p>
            <a:pPr indent="0" lvl="0" marL="0" rtl="0" algn="l">
              <a:lnSpc>
                <a:spcPct val="100000"/>
              </a:lnSpc>
              <a:spcBef>
                <a:spcPts val="1600"/>
              </a:spcBef>
              <a:spcAft>
                <a:spcPts val="0"/>
              </a:spcAft>
              <a:buNone/>
            </a:pPr>
            <a:r>
              <a:rPr lang="ru" sz="800">
                <a:solidFill>
                  <a:schemeClr val="dk1"/>
                </a:solidFill>
                <a:highlight>
                  <a:srgbClr val="FFFFFF"/>
                </a:highlight>
              </a:rPr>
              <a:t>Цены: Dip-омоложение: 20 000 р</a:t>
            </a:r>
            <a:endParaRPr sz="800">
              <a:solidFill>
                <a:schemeClr val="dk1"/>
              </a:solidFill>
              <a:highlight>
                <a:srgbClr val="FFFFFF"/>
              </a:highlight>
            </a:endParaRPr>
          </a:p>
          <a:p>
            <a:pPr indent="0" lvl="0" marL="0" rtl="0" algn="l">
              <a:lnSpc>
                <a:spcPct val="100000"/>
              </a:lnSpc>
              <a:spcBef>
                <a:spcPts val="1600"/>
              </a:spcBef>
              <a:spcAft>
                <a:spcPts val="0"/>
              </a:spcAft>
              <a:buNone/>
            </a:pPr>
            <a:r>
              <a:rPr lang="ru" sz="800">
                <a:solidFill>
                  <a:schemeClr val="dk1"/>
                </a:solidFill>
                <a:highlight>
                  <a:srgbClr val="FFFFFF"/>
                </a:highlight>
              </a:rPr>
              <a:t>нитевой лифтинг до 108 000 р</a:t>
            </a:r>
            <a:endParaRPr sz="800">
              <a:solidFill>
                <a:schemeClr val="dk1"/>
              </a:solidFill>
              <a:highlight>
                <a:srgbClr val="FFFFFF"/>
              </a:highlight>
            </a:endParaRPr>
          </a:p>
          <a:p>
            <a:pPr indent="0" lvl="0" marL="0" rtl="0" algn="l">
              <a:lnSpc>
                <a:spcPct val="100000"/>
              </a:lnSpc>
              <a:spcBef>
                <a:spcPts val="1600"/>
              </a:spcBef>
              <a:spcAft>
                <a:spcPts val="0"/>
              </a:spcAft>
              <a:buNone/>
            </a:pPr>
            <a:r>
              <a:rPr lang="ru" sz="800">
                <a:solidFill>
                  <a:schemeClr val="dk1"/>
                </a:solidFill>
                <a:highlight>
                  <a:srgbClr val="FFFFFF"/>
                </a:highlight>
              </a:rPr>
              <a:t>4d - омоложение лазер: 30 000 р Есть возможность оплаты в рассрочку</a:t>
            </a:r>
            <a:endParaRPr sz="800">
              <a:solidFill>
                <a:schemeClr val="dk1"/>
              </a:solidFill>
              <a:highlight>
                <a:srgbClr val="FFFFFF"/>
              </a:highlight>
            </a:endParaRPr>
          </a:p>
          <a:p>
            <a:pPr indent="0" lvl="0" marL="0" rtl="0" algn="l">
              <a:spcBef>
                <a:spcPts val="1600"/>
              </a:spcBef>
              <a:spcAft>
                <a:spcPts val="1600"/>
              </a:spcAft>
              <a:buNone/>
            </a:pPr>
            <a:r>
              <a:rPr lang="ru" sz="800">
                <a:solidFill>
                  <a:schemeClr val="dk1"/>
                </a:solidFill>
                <a:highlight>
                  <a:srgbClr val="FFFFFF"/>
                </a:highlight>
              </a:rPr>
              <a:t>Создается впечатление полноценного кругового подхода к коррекции тела, лица, фигуры.</a:t>
            </a:r>
            <a:endParaRPr sz="800"/>
          </a:p>
        </p:txBody>
      </p:sp>
      <p:sp>
        <p:nvSpPr>
          <p:cNvPr id="119" name="Google Shape;119;p23"/>
          <p:cNvSpPr txBox="1"/>
          <p:nvPr>
            <p:ph idx="1" type="body"/>
          </p:nvPr>
        </p:nvSpPr>
        <p:spPr>
          <a:xfrm>
            <a:off x="4512650" y="1152475"/>
            <a:ext cx="3681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000"/>
              <a:t>Рекламная активность: </a:t>
            </a:r>
            <a:endParaRPr sz="1000"/>
          </a:p>
          <a:p>
            <a:pPr indent="0" lvl="0" marL="0" rtl="0" algn="l">
              <a:spcBef>
                <a:spcPts val="1600"/>
              </a:spcBef>
              <a:spcAft>
                <a:spcPts val="0"/>
              </a:spcAft>
              <a:buNone/>
            </a:pPr>
            <a:r>
              <a:rPr lang="ru" sz="1000">
                <a:solidFill>
                  <a:schemeClr val="dk1"/>
                </a:solidFill>
                <a:highlight>
                  <a:srgbClr val="FFFFFF"/>
                </a:highlight>
              </a:rPr>
              <a:t>Много баннеров по городу (на кольце Шершневского водохранилища). Участвуют в ТВ проектах, активно снимают видео.</a:t>
            </a:r>
            <a:endParaRPr sz="1000">
              <a:solidFill>
                <a:schemeClr val="dk1"/>
              </a:solidFill>
              <a:highlight>
                <a:srgbClr val="FFFFFF"/>
              </a:highlight>
            </a:endParaRPr>
          </a:p>
          <a:p>
            <a:pPr indent="0" lvl="0" marL="0" rtl="0" algn="l">
              <a:spcBef>
                <a:spcPts val="1600"/>
              </a:spcBef>
              <a:spcAft>
                <a:spcPts val="0"/>
              </a:spcAft>
              <a:buNone/>
            </a:pPr>
            <a:r>
              <a:rPr lang="ru" sz="1000">
                <a:solidFill>
                  <a:schemeClr val="dk1"/>
                </a:solidFill>
                <a:highlight>
                  <a:srgbClr val="FFFFFF"/>
                </a:highlight>
              </a:rPr>
              <a:t>Относятся к ДНК клинике, есть свое приложение для телефона.</a:t>
            </a:r>
            <a:endParaRPr sz="1000">
              <a:solidFill>
                <a:schemeClr val="dk1"/>
              </a:solidFill>
              <a:highlight>
                <a:srgbClr val="FFFFFF"/>
              </a:highlight>
            </a:endParaRPr>
          </a:p>
          <a:p>
            <a:pPr indent="0" lvl="0" marL="0" rtl="0" algn="l">
              <a:spcBef>
                <a:spcPts val="1600"/>
              </a:spcBef>
              <a:spcAft>
                <a:spcPts val="0"/>
              </a:spcAft>
              <a:buNone/>
            </a:pPr>
            <a:r>
              <a:rPr lang="ru" sz="1000">
                <a:solidFill>
                  <a:schemeClr val="dk1"/>
                </a:solidFill>
                <a:highlight>
                  <a:srgbClr val="FFFFFF"/>
                </a:highlight>
              </a:rPr>
              <a:t>До 2017 активно размещались на 74.ру. </a:t>
            </a:r>
            <a:endParaRPr sz="1000">
              <a:solidFill>
                <a:schemeClr val="dk1"/>
              </a:solidFill>
              <a:highlight>
                <a:srgbClr val="FFFFFF"/>
              </a:highlight>
            </a:endParaRPr>
          </a:p>
          <a:p>
            <a:pPr indent="0" lvl="0" marL="0" rtl="0" algn="l">
              <a:spcBef>
                <a:spcPts val="1600"/>
              </a:spcBef>
              <a:spcAft>
                <a:spcPts val="1600"/>
              </a:spcAft>
              <a:buNone/>
            </a:pPr>
            <a:r>
              <a:rPr lang="ru" sz="1000">
                <a:solidFill>
                  <a:schemeClr val="dk1"/>
                </a:solidFill>
                <a:highlight>
                  <a:srgbClr val="FFFFFF"/>
                </a:highlight>
              </a:rPr>
              <a:t>ТВ проект (31 канал)  "Пластика Live"</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t>Конкуренты </a:t>
            </a:r>
            <a:endParaRPr/>
          </a:p>
        </p:txBody>
      </p:sp>
      <p:sp>
        <p:nvSpPr>
          <p:cNvPr id="125" name="Google Shape;125;p24"/>
          <p:cNvSpPr txBox="1"/>
          <p:nvPr>
            <p:ph idx="1" type="body"/>
          </p:nvPr>
        </p:nvSpPr>
        <p:spPr>
          <a:xfrm>
            <a:off x="192100" y="1161675"/>
            <a:ext cx="3461100" cy="366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900"/>
              <a:t>4. Oval</a:t>
            </a:r>
            <a:endParaRPr sz="900"/>
          </a:p>
          <a:p>
            <a:pPr indent="0" lvl="0" marL="0" rtl="0" algn="l">
              <a:spcBef>
                <a:spcPts val="1600"/>
              </a:spcBef>
              <a:spcAft>
                <a:spcPts val="0"/>
              </a:spcAft>
              <a:buNone/>
            </a:pPr>
            <a:r>
              <a:rPr lang="ru" sz="1000">
                <a:solidFill>
                  <a:schemeClr val="dk1"/>
                </a:solidFill>
                <a:highlight>
                  <a:srgbClr val="FFFFFF"/>
                </a:highlight>
              </a:rPr>
              <a:t>Позиционирование: Салон красоты королевского уровня.</a:t>
            </a:r>
            <a:endParaRPr sz="1000">
              <a:solidFill>
                <a:schemeClr val="dk1"/>
              </a:solidFill>
              <a:highlight>
                <a:srgbClr val="FFFFFF"/>
              </a:highlight>
            </a:endParaRPr>
          </a:p>
          <a:p>
            <a:pPr indent="0" lvl="0" marL="0" rtl="0" algn="l">
              <a:spcBef>
                <a:spcPts val="1600"/>
              </a:spcBef>
              <a:spcAft>
                <a:spcPts val="0"/>
              </a:spcAft>
              <a:buNone/>
            </a:pPr>
            <a:r>
              <a:rPr lang="ru" sz="1000">
                <a:solidFill>
                  <a:schemeClr val="dk1"/>
                </a:solidFill>
                <a:highlight>
                  <a:srgbClr val="FFFFFF"/>
                </a:highlight>
              </a:rPr>
              <a:t>Сайт, Facebook и ВК не работают с 2016 и 2014 года соответственно. </a:t>
            </a:r>
            <a:endParaRPr sz="1000">
              <a:solidFill>
                <a:schemeClr val="dk1"/>
              </a:solidFill>
              <a:highlight>
                <a:srgbClr val="FFFFFF"/>
              </a:highlight>
            </a:endParaRPr>
          </a:p>
          <a:p>
            <a:pPr indent="0" lvl="0" marL="0" rtl="0" algn="l">
              <a:spcBef>
                <a:spcPts val="1600"/>
              </a:spcBef>
              <a:spcAft>
                <a:spcPts val="0"/>
              </a:spcAft>
              <a:buNone/>
            </a:pPr>
            <a:r>
              <a:rPr lang="ru" sz="1000">
                <a:solidFill>
                  <a:schemeClr val="dk1"/>
                </a:solidFill>
                <a:highlight>
                  <a:srgbClr val="FFFFFF"/>
                </a:highlight>
              </a:rPr>
              <a:t>На сайте нет обновлений про лазер Fotona и 4D омоложения. эту информацию я нашла в группе Instagram. </a:t>
            </a:r>
            <a:endParaRPr sz="1000">
              <a:solidFill>
                <a:schemeClr val="dk1"/>
              </a:solidFill>
              <a:highlight>
                <a:srgbClr val="FFFFFF"/>
              </a:highlight>
            </a:endParaRPr>
          </a:p>
          <a:p>
            <a:pPr indent="0" lvl="0" marL="0" rtl="0" algn="l">
              <a:spcBef>
                <a:spcPts val="1600"/>
              </a:spcBef>
              <a:spcAft>
                <a:spcPts val="0"/>
              </a:spcAft>
              <a:buNone/>
            </a:pPr>
            <a:r>
              <a:rPr lang="ru" sz="1000">
                <a:solidFill>
                  <a:schemeClr val="dk1"/>
                </a:solidFill>
                <a:highlight>
                  <a:srgbClr val="FFFFFF"/>
                </a:highlight>
              </a:rPr>
              <a:t>У них процедуры в основном на омоложение, для женщин. Несколько видов саун, косметология, парикмахерские услуги. </a:t>
            </a:r>
            <a:endParaRPr sz="1000">
              <a:solidFill>
                <a:schemeClr val="dk1"/>
              </a:solidFill>
              <a:highlight>
                <a:srgbClr val="FFFFFF"/>
              </a:highlight>
            </a:endParaRPr>
          </a:p>
          <a:p>
            <a:pPr indent="0" lvl="0" marL="0" rtl="0" algn="l">
              <a:spcBef>
                <a:spcPts val="1600"/>
              </a:spcBef>
              <a:spcAft>
                <a:spcPts val="1600"/>
              </a:spcAft>
              <a:buNone/>
            </a:pPr>
            <a:r>
              <a:rPr lang="ru" sz="1000">
                <a:solidFill>
                  <a:schemeClr val="dk1"/>
                </a:solidFill>
                <a:highlight>
                  <a:srgbClr val="FFFFFF"/>
                </a:highlight>
              </a:rPr>
              <a:t>Они скорее салон красоты, чем клиника, специализирующаяся на здоровье и омоложении. У них на первом плане эстетика, а не здоровье.</a:t>
            </a:r>
            <a:endParaRPr sz="900"/>
          </a:p>
        </p:txBody>
      </p:sp>
      <p:sp>
        <p:nvSpPr>
          <p:cNvPr id="126" name="Google Shape;126;p24"/>
          <p:cNvSpPr txBox="1"/>
          <p:nvPr>
            <p:ph idx="1" type="body"/>
          </p:nvPr>
        </p:nvSpPr>
        <p:spPr>
          <a:xfrm>
            <a:off x="4572000" y="1231250"/>
            <a:ext cx="3461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900"/>
              <a:t>Рекламная активность: были несколько баннеров по городу.</a:t>
            </a:r>
            <a:endParaRPr sz="900"/>
          </a:p>
          <a:p>
            <a:pPr indent="0" lvl="0" marL="0" rtl="0" algn="l">
              <a:spcBef>
                <a:spcPts val="1600"/>
              </a:spcBef>
              <a:spcAft>
                <a:spcPts val="1600"/>
              </a:spcAft>
              <a:buNone/>
            </a:pPr>
            <a:r>
              <a:rPr lang="ru" sz="900"/>
              <a:t>Точно не дают рекламу в социальных сетях. Контекстная реклама не настроена.</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t>Конкуренты </a:t>
            </a:r>
            <a:endParaRPr/>
          </a:p>
        </p:txBody>
      </p:sp>
      <p:sp>
        <p:nvSpPr>
          <p:cNvPr id="132" name="Google Shape;132;p25"/>
          <p:cNvSpPr txBox="1"/>
          <p:nvPr>
            <p:ph idx="1" type="body"/>
          </p:nvPr>
        </p:nvSpPr>
        <p:spPr>
          <a:xfrm>
            <a:off x="311700" y="1152475"/>
            <a:ext cx="3562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900"/>
              <a:t>5. Клиника Maxima</a:t>
            </a:r>
            <a:endParaRPr sz="900"/>
          </a:p>
          <a:p>
            <a:pPr indent="0" lvl="0" marL="0" rtl="0" algn="l">
              <a:spcBef>
                <a:spcPts val="1600"/>
              </a:spcBef>
              <a:spcAft>
                <a:spcPts val="0"/>
              </a:spcAft>
              <a:buNone/>
            </a:pPr>
            <a:r>
              <a:rPr lang="ru" sz="900"/>
              <a:t>Позиционирование: косметология лица. Лазерная косметология. </a:t>
            </a:r>
            <a:endParaRPr sz="900"/>
          </a:p>
          <a:p>
            <a:pPr indent="0" lvl="0" marL="0" rtl="0" algn="l">
              <a:spcBef>
                <a:spcPts val="1600"/>
              </a:spcBef>
              <a:spcAft>
                <a:spcPts val="0"/>
              </a:spcAft>
              <a:buNone/>
            </a:pPr>
            <a:r>
              <a:rPr lang="ru" sz="1000">
                <a:solidFill>
                  <a:schemeClr val="dk1"/>
                </a:solidFill>
                <a:highlight>
                  <a:srgbClr val="FFFFFF"/>
                </a:highlight>
              </a:rPr>
              <a:t>Основные направления клиники: Косметология (лазерная, инъекционная, уходовая, аппаратная), Стоматология, эстетика и уход за телом. </a:t>
            </a:r>
            <a:endParaRPr sz="1000">
              <a:solidFill>
                <a:schemeClr val="dk1"/>
              </a:solidFill>
              <a:highlight>
                <a:srgbClr val="FFFFFF"/>
              </a:highlight>
            </a:endParaRPr>
          </a:p>
          <a:p>
            <a:pPr indent="0" lvl="0" marL="0" rtl="0" algn="l">
              <a:spcBef>
                <a:spcPts val="1600"/>
              </a:spcBef>
              <a:spcAft>
                <a:spcPts val="0"/>
              </a:spcAft>
              <a:buNone/>
            </a:pPr>
            <a:r>
              <a:rPr lang="ru" sz="1000">
                <a:solidFill>
                  <a:schemeClr val="dk1"/>
                </a:solidFill>
                <a:highlight>
                  <a:srgbClr val="FFFFFF"/>
                </a:highlight>
              </a:rPr>
              <a:t>Продажа косметических средств.</a:t>
            </a:r>
            <a:endParaRPr sz="1000">
              <a:solidFill>
                <a:schemeClr val="dk1"/>
              </a:solidFill>
              <a:highlight>
                <a:srgbClr val="FFFFFF"/>
              </a:highlight>
            </a:endParaRPr>
          </a:p>
          <a:p>
            <a:pPr indent="0" lvl="0" marL="0" rtl="0" algn="l">
              <a:spcBef>
                <a:spcPts val="1600"/>
              </a:spcBef>
              <a:spcAft>
                <a:spcPts val="0"/>
              </a:spcAft>
              <a:buNone/>
            </a:pPr>
            <a:r>
              <a:rPr lang="ru" sz="1000">
                <a:solidFill>
                  <a:schemeClr val="dk1"/>
                </a:solidFill>
                <a:highlight>
                  <a:srgbClr val="FFFFFF"/>
                </a:highlight>
              </a:rPr>
              <a:t>ЛАЗЕРНОЕ ОМОЛОЖЕНИЕ ЛИЦА </a:t>
            </a:r>
            <a:r>
              <a:rPr b="1" lang="ru" sz="1100">
                <a:solidFill>
                  <a:srgbClr val="6A6A6A"/>
                </a:solidFill>
                <a:highlight>
                  <a:srgbClr val="FFFFFF"/>
                </a:highlight>
              </a:rPr>
              <a:t>ResurFX</a:t>
            </a:r>
            <a:r>
              <a:rPr lang="ru" sz="1000">
                <a:solidFill>
                  <a:schemeClr val="dk1"/>
                </a:solidFill>
                <a:highlight>
                  <a:srgbClr val="FFFFFF"/>
                </a:highlight>
              </a:rPr>
              <a:t> M22</a:t>
            </a:r>
            <a:endParaRPr sz="1000">
              <a:solidFill>
                <a:schemeClr val="dk1"/>
              </a:solidFill>
              <a:highlight>
                <a:srgbClr val="FFFFFF"/>
              </a:highlight>
            </a:endParaRPr>
          </a:p>
          <a:p>
            <a:pPr indent="0" lvl="0" marL="0" rtl="0" algn="l">
              <a:spcBef>
                <a:spcPts val="1600"/>
              </a:spcBef>
              <a:spcAft>
                <a:spcPts val="1600"/>
              </a:spcAft>
              <a:buNone/>
            </a:pPr>
            <a:r>
              <a:rPr lang="ru" sz="1000">
                <a:solidFill>
                  <a:schemeClr val="dk1"/>
                </a:solidFill>
                <a:highlight>
                  <a:srgbClr val="FFFFFF"/>
                </a:highlight>
              </a:rPr>
              <a:t>Цена: до 24 000 р</a:t>
            </a:r>
            <a:endParaRPr sz="900"/>
          </a:p>
        </p:txBody>
      </p:sp>
      <p:sp>
        <p:nvSpPr>
          <p:cNvPr id="133" name="Google Shape;133;p25"/>
          <p:cNvSpPr txBox="1"/>
          <p:nvPr>
            <p:ph idx="1" type="body"/>
          </p:nvPr>
        </p:nvSpPr>
        <p:spPr>
          <a:xfrm>
            <a:off x="4494250" y="1194450"/>
            <a:ext cx="3562200" cy="3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900"/>
              <a:t>Социальные сети: </a:t>
            </a:r>
            <a:endParaRPr sz="900"/>
          </a:p>
          <a:p>
            <a:pPr indent="0" lvl="0" marL="0" rtl="0" algn="l">
              <a:spcBef>
                <a:spcPts val="1600"/>
              </a:spcBef>
              <a:spcAft>
                <a:spcPts val="0"/>
              </a:spcAft>
              <a:buNone/>
            </a:pPr>
            <a:r>
              <a:rPr lang="ru" sz="900">
                <a:solidFill>
                  <a:schemeClr val="dk1"/>
                </a:solidFill>
                <a:highlight>
                  <a:srgbClr val="FFFFFF"/>
                </a:highlight>
              </a:rPr>
              <a:t>Активные соцсети: Facebook, Instagram, ВК.</a:t>
            </a:r>
            <a:endParaRPr sz="900">
              <a:solidFill>
                <a:schemeClr val="dk1"/>
              </a:solidFill>
              <a:highlight>
                <a:srgbClr val="FFFFFF"/>
              </a:highlight>
            </a:endParaRPr>
          </a:p>
          <a:p>
            <a:pPr indent="0" lvl="0" marL="0" rtl="0" algn="l">
              <a:spcBef>
                <a:spcPts val="1600"/>
              </a:spcBef>
              <a:spcAft>
                <a:spcPts val="0"/>
              </a:spcAft>
              <a:buNone/>
            </a:pPr>
            <a:r>
              <a:rPr lang="ru" sz="900">
                <a:solidFill>
                  <a:schemeClr val="dk1"/>
                </a:solidFill>
                <a:highlight>
                  <a:srgbClr val="FFFFFF"/>
                </a:highlight>
              </a:rPr>
              <a:t>Посты дублируются.Визуал аккуратно оформлен в рамку. Делают видео, показывают врачей. </a:t>
            </a:r>
            <a:endParaRPr sz="900">
              <a:solidFill>
                <a:schemeClr val="dk1"/>
              </a:solidFill>
              <a:highlight>
                <a:srgbClr val="FFFFFF"/>
              </a:highlight>
            </a:endParaRPr>
          </a:p>
          <a:p>
            <a:pPr indent="0" lvl="0" marL="0" rtl="0" algn="l">
              <a:lnSpc>
                <a:spcPct val="100000"/>
              </a:lnSpc>
              <a:spcBef>
                <a:spcPts val="1600"/>
              </a:spcBef>
              <a:spcAft>
                <a:spcPts val="0"/>
              </a:spcAft>
              <a:buNone/>
            </a:pPr>
            <a:r>
              <a:rPr lang="ru" sz="900">
                <a:solidFill>
                  <a:schemeClr val="dk1"/>
                </a:solidFill>
                <a:highlight>
                  <a:srgbClr val="FFFFFF"/>
                </a:highlight>
              </a:rPr>
              <a:t>Подписчики: ВК - 510. Instagram - 2 150, Facebook - 61</a:t>
            </a:r>
            <a:endParaRPr sz="900">
              <a:solidFill>
                <a:schemeClr val="dk1"/>
              </a:solidFill>
              <a:highlight>
                <a:srgbClr val="FFFFFF"/>
              </a:highlight>
            </a:endParaRPr>
          </a:p>
          <a:p>
            <a:pPr indent="0" lvl="0" marL="0" rtl="0" algn="l">
              <a:spcBef>
                <a:spcPts val="1600"/>
              </a:spcBef>
              <a:spcAft>
                <a:spcPts val="0"/>
              </a:spcAft>
              <a:buNone/>
            </a:pPr>
            <a:r>
              <a:rPr lang="ru" sz="900">
                <a:solidFill>
                  <a:schemeClr val="dk1"/>
                </a:solidFill>
                <a:highlight>
                  <a:srgbClr val="FFFFFF"/>
                </a:highlight>
              </a:rPr>
              <a:t>В Instagram постоянно есть комментарии, девушки интересуются услугами, отвечает клиника быстро, пишут цену, противопоказания и рекомендации. Профессиональный подход.</a:t>
            </a:r>
            <a:endParaRPr sz="900">
              <a:solidFill>
                <a:schemeClr val="dk1"/>
              </a:solidFill>
              <a:highlight>
                <a:srgbClr val="FFFFFF"/>
              </a:highlight>
            </a:endParaRPr>
          </a:p>
          <a:p>
            <a:pPr indent="0" lvl="0" marL="0" rtl="0" algn="l">
              <a:spcBef>
                <a:spcPts val="1600"/>
              </a:spcBef>
              <a:spcAft>
                <a:spcPts val="1600"/>
              </a:spcAft>
              <a:buNone/>
            </a:pPr>
            <a:r>
              <a:rPr lang="ru" sz="900">
                <a:solidFill>
                  <a:schemeClr val="dk1"/>
                </a:solidFill>
                <a:highlight>
                  <a:srgbClr val="FFFFFF"/>
                </a:highlight>
              </a:rPr>
              <a:t>Рекламная активность: </a:t>
            </a:r>
            <a:r>
              <a:rPr lang="ru" sz="1000">
                <a:solidFill>
                  <a:schemeClr val="dk1"/>
                </a:solidFill>
                <a:highlight>
                  <a:srgbClr val="FFFFFF"/>
                </a:highlight>
              </a:rPr>
              <a:t>продвижения в социальных сетях (stories Instagram). Используют контекстную рекламу.</a:t>
            </a:r>
            <a:endParaRPr sz="900">
              <a:solidFill>
                <a:schemeClr val="dk1"/>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t>Конкуренты </a:t>
            </a:r>
            <a:endParaRPr/>
          </a:p>
        </p:txBody>
      </p:sp>
      <p:sp>
        <p:nvSpPr>
          <p:cNvPr id="139" name="Google Shape;139;p26"/>
          <p:cNvSpPr txBox="1"/>
          <p:nvPr>
            <p:ph idx="1" type="body"/>
          </p:nvPr>
        </p:nvSpPr>
        <p:spPr>
          <a:xfrm>
            <a:off x="311700" y="1152475"/>
            <a:ext cx="4507500" cy="39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900"/>
              <a:t>6.</a:t>
            </a:r>
            <a:r>
              <a:rPr lang="ru"/>
              <a:t> </a:t>
            </a:r>
            <a:r>
              <a:rPr lang="ru" sz="1000">
                <a:solidFill>
                  <a:schemeClr val="dk1"/>
                </a:solidFill>
                <a:highlight>
                  <a:srgbClr val="FFFFFF"/>
                </a:highlight>
              </a:rPr>
              <a:t>Jeterne</a:t>
            </a:r>
            <a:r>
              <a:rPr lang="ru" sz="1000">
                <a:solidFill>
                  <a:schemeClr val="dk1"/>
                </a:solidFill>
                <a:highlight>
                  <a:srgbClr val="FFFFFF"/>
                </a:highlight>
              </a:rPr>
              <a:t>l</a:t>
            </a:r>
            <a:endParaRPr sz="1000">
              <a:solidFill>
                <a:schemeClr val="dk1"/>
              </a:solidFill>
              <a:highlight>
                <a:srgbClr val="FFFFFF"/>
              </a:highlight>
            </a:endParaRPr>
          </a:p>
          <a:p>
            <a:pPr indent="0" lvl="0" marL="0" rtl="0" algn="l">
              <a:spcBef>
                <a:spcPts val="1600"/>
              </a:spcBef>
              <a:spcAft>
                <a:spcPts val="0"/>
              </a:spcAft>
              <a:buNone/>
            </a:pPr>
            <a:r>
              <a:rPr lang="ru" sz="1000">
                <a:solidFill>
                  <a:schemeClr val="dk1"/>
                </a:solidFill>
              </a:rPr>
              <a:t>Позиционирование: сеть медицинских центров косметологии.</a:t>
            </a:r>
            <a:endParaRPr sz="1000">
              <a:solidFill>
                <a:schemeClr val="dk1"/>
              </a:solidFill>
            </a:endParaRPr>
          </a:p>
          <a:p>
            <a:pPr indent="0" lvl="0" marL="0" rtl="0" algn="l">
              <a:spcBef>
                <a:spcPts val="1600"/>
              </a:spcBef>
              <a:spcAft>
                <a:spcPts val="0"/>
              </a:spcAft>
              <a:buNone/>
            </a:pPr>
            <a:r>
              <a:rPr lang="ru" sz="1000">
                <a:solidFill>
                  <a:schemeClr val="dk1"/>
                </a:solidFill>
              </a:rPr>
              <a:t>Сайт уже достаточно устаревший, но содержит максимум информации о клинике.</a:t>
            </a:r>
            <a:endParaRPr sz="1000">
              <a:solidFill>
                <a:schemeClr val="dk1"/>
              </a:solidFill>
            </a:endParaRPr>
          </a:p>
          <a:p>
            <a:pPr indent="0" lvl="0" marL="0" rtl="0" algn="l">
              <a:spcBef>
                <a:spcPts val="1600"/>
              </a:spcBef>
              <a:spcAft>
                <a:spcPts val="0"/>
              </a:spcAft>
              <a:buNone/>
            </a:pPr>
            <a:r>
              <a:rPr lang="ru" sz="1000">
                <a:solidFill>
                  <a:schemeClr val="dk1"/>
                </a:solidFill>
              </a:rPr>
              <a:t>Направления косметологии: светотерапия, фотодинамическая терапия SMAS-лифтинг Ulthera, </a:t>
            </a:r>
            <a:r>
              <a:rPr lang="ru" sz="1000">
                <a:solidFill>
                  <a:srgbClr val="E06666"/>
                </a:solidFill>
              </a:rPr>
              <a:t>ELOS-Matrix RF, фракционный лазер, неодимовый лазер,</a:t>
            </a:r>
            <a:r>
              <a:rPr lang="ru" sz="1000">
                <a:solidFill>
                  <a:schemeClr val="dk1"/>
                </a:solidFill>
              </a:rPr>
              <a:t> гидродинамическая терапия Affinite для проблемной кожи, ELOS-омоложение, ELOS-лифтинг, ELOS-лечение акне, RF-лифтинг, фотоомоложение, диодное лазерное омоложение, газожидкостный пилинг Jet Peel, биомеханическая стимуляция, микротоковая терапия</a:t>
            </a:r>
            <a:endParaRPr sz="1000">
              <a:solidFill>
                <a:schemeClr val="dk1"/>
              </a:solidFill>
            </a:endParaRPr>
          </a:p>
          <a:p>
            <a:pPr indent="0" lvl="0" marL="0" rtl="0" algn="l">
              <a:spcBef>
                <a:spcPts val="1600"/>
              </a:spcBef>
              <a:spcAft>
                <a:spcPts val="0"/>
              </a:spcAft>
              <a:buNone/>
            </a:pPr>
            <a:r>
              <a:rPr lang="ru" sz="1000">
                <a:solidFill>
                  <a:schemeClr val="dk1"/>
                </a:solidFill>
              </a:rPr>
              <a:t>Также есть инъекционная косметология, эстетическая, SPA (массажи), эпиляция.</a:t>
            </a:r>
            <a:endParaRPr sz="1000">
              <a:solidFill>
                <a:schemeClr val="dk1"/>
              </a:solidFill>
            </a:endParaRPr>
          </a:p>
          <a:p>
            <a:pPr indent="0" lvl="0" marL="0" rtl="0" algn="l">
              <a:spcBef>
                <a:spcPts val="1600"/>
              </a:spcBef>
              <a:spcAft>
                <a:spcPts val="0"/>
              </a:spcAft>
              <a:buNone/>
            </a:pPr>
            <a:r>
              <a:rPr lang="ru" sz="1000">
                <a:solidFill>
                  <a:schemeClr val="dk1"/>
                </a:solidFill>
              </a:rPr>
              <a:t>Лазер 1 процедура до 7000 рублей, мезонити до 65 000 рублей.</a:t>
            </a:r>
            <a:endParaRPr sz="1000">
              <a:solidFill>
                <a:schemeClr val="dk1"/>
              </a:solidFill>
            </a:endParaRPr>
          </a:p>
          <a:p>
            <a:pPr indent="0" lvl="0" marL="0" rtl="0" algn="l">
              <a:spcBef>
                <a:spcPts val="1600"/>
              </a:spcBef>
              <a:spcAft>
                <a:spcPts val="0"/>
              </a:spcAft>
              <a:buClr>
                <a:schemeClr val="dk1"/>
              </a:buClr>
              <a:buSzPts val="1100"/>
              <a:buFont typeface="Arial"/>
              <a:buNone/>
            </a:pPr>
            <a:r>
              <a:t/>
            </a:r>
            <a:endParaRPr sz="1100">
              <a:solidFill>
                <a:schemeClr val="dk1"/>
              </a:solidFill>
            </a:endParaRPr>
          </a:p>
          <a:p>
            <a:pPr indent="0" lvl="0" marL="0" rtl="0" algn="l">
              <a:spcBef>
                <a:spcPts val="1600"/>
              </a:spcBef>
              <a:spcAft>
                <a:spcPts val="0"/>
              </a:spcAft>
              <a:buClr>
                <a:schemeClr val="dk1"/>
              </a:buClr>
              <a:buSzPts val="1100"/>
              <a:buFont typeface="Arial"/>
              <a:buNone/>
            </a:pPr>
            <a:r>
              <a:t/>
            </a:r>
            <a:endParaRPr sz="1000">
              <a:solidFill>
                <a:schemeClr val="dk1"/>
              </a:solidFill>
            </a:endParaRPr>
          </a:p>
          <a:p>
            <a:pPr indent="0" lvl="0" marL="0" rtl="0" algn="l">
              <a:spcBef>
                <a:spcPts val="1600"/>
              </a:spcBef>
              <a:spcAft>
                <a:spcPts val="1600"/>
              </a:spcAft>
              <a:buNone/>
            </a:pPr>
            <a:r>
              <a:t/>
            </a:r>
            <a:endParaRPr sz="1000">
              <a:solidFill>
                <a:schemeClr val="dk1"/>
              </a:solidFill>
              <a:highlight>
                <a:srgbClr val="FFFFFF"/>
              </a:highlight>
            </a:endParaRPr>
          </a:p>
        </p:txBody>
      </p:sp>
      <p:pic>
        <p:nvPicPr>
          <p:cNvPr id="140" name="Google Shape;140;p26"/>
          <p:cNvPicPr preferRelativeResize="0"/>
          <p:nvPr/>
        </p:nvPicPr>
        <p:blipFill>
          <a:blip r:embed="rId3">
            <a:alphaModFix/>
          </a:blip>
          <a:stretch>
            <a:fillRect/>
          </a:stretch>
        </p:blipFill>
        <p:spPr>
          <a:xfrm>
            <a:off x="2867700" y="190600"/>
            <a:ext cx="2025108" cy="1100400"/>
          </a:xfrm>
          <a:prstGeom prst="rect">
            <a:avLst/>
          </a:prstGeom>
          <a:noFill/>
          <a:ln>
            <a:noFill/>
          </a:ln>
        </p:spPr>
      </p:pic>
      <p:pic>
        <p:nvPicPr>
          <p:cNvPr id="141" name="Google Shape;141;p26"/>
          <p:cNvPicPr preferRelativeResize="0"/>
          <p:nvPr/>
        </p:nvPicPr>
        <p:blipFill>
          <a:blip r:embed="rId4">
            <a:alphaModFix/>
          </a:blip>
          <a:stretch>
            <a:fillRect/>
          </a:stretch>
        </p:blipFill>
        <p:spPr>
          <a:xfrm>
            <a:off x="5058575" y="171750"/>
            <a:ext cx="2194624" cy="1119250"/>
          </a:xfrm>
          <a:prstGeom prst="rect">
            <a:avLst/>
          </a:prstGeom>
          <a:noFill/>
          <a:ln>
            <a:noFill/>
          </a:ln>
        </p:spPr>
      </p:pic>
      <p:sp>
        <p:nvSpPr>
          <p:cNvPr id="142" name="Google Shape;142;p26"/>
          <p:cNvSpPr txBox="1"/>
          <p:nvPr/>
        </p:nvSpPr>
        <p:spPr>
          <a:xfrm>
            <a:off x="4944050" y="1550950"/>
            <a:ext cx="3888300" cy="3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t>Рекламная активность: </a:t>
            </a:r>
            <a:r>
              <a:rPr lang="ru" sz="1000">
                <a:solidFill>
                  <a:schemeClr val="dk1"/>
                </a:solidFill>
                <a:highlight>
                  <a:srgbClr val="FFFFFF"/>
                </a:highlight>
              </a:rPr>
              <a:t>Контекстаная реклама (по запросу Dipplex), посты в соцсетях не продвигаются.</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rPr lang="ru" sz="1000">
                <a:solidFill>
                  <a:schemeClr val="dk1"/>
                </a:solidFill>
                <a:highlight>
                  <a:srgbClr val="FFFFFF"/>
                </a:highlight>
              </a:rPr>
              <a:t>Розыгрышей не проводят. Рядом с салонами есть наружная реклама. Сотрудничали с блогерами летом 2018 (Доценко). Есть канал на YouTube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t>Конкуренты </a:t>
            </a:r>
            <a:endParaRPr/>
          </a:p>
        </p:txBody>
      </p:sp>
      <p:sp>
        <p:nvSpPr>
          <p:cNvPr id="148" name="Google Shape;148;p27"/>
          <p:cNvSpPr txBox="1"/>
          <p:nvPr>
            <p:ph idx="1" type="body"/>
          </p:nvPr>
        </p:nvSpPr>
        <p:spPr>
          <a:xfrm>
            <a:off x="311700" y="1152475"/>
            <a:ext cx="3583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900"/>
              <a:t>7. </a:t>
            </a:r>
            <a:r>
              <a:rPr lang="ru" sz="900">
                <a:solidFill>
                  <a:schemeClr val="dk1"/>
                </a:solidFill>
                <a:highlight>
                  <a:srgbClr val="FFFFFF"/>
                </a:highlight>
              </a:rPr>
              <a:t>Линлайн</a:t>
            </a:r>
            <a:endParaRPr sz="900">
              <a:solidFill>
                <a:schemeClr val="dk1"/>
              </a:solidFill>
              <a:highlight>
                <a:srgbClr val="FFFFFF"/>
              </a:highlight>
            </a:endParaRPr>
          </a:p>
          <a:p>
            <a:pPr indent="0" lvl="0" marL="0" rtl="0" algn="l">
              <a:spcBef>
                <a:spcPts val="1600"/>
              </a:spcBef>
              <a:spcAft>
                <a:spcPts val="0"/>
              </a:spcAft>
              <a:buNone/>
            </a:pPr>
            <a:r>
              <a:rPr lang="ru" sz="900">
                <a:solidFill>
                  <a:schemeClr val="dk1"/>
                </a:solidFill>
              </a:rPr>
              <a:t>Позиционирование: сеть клиник лазерной косметологии</a:t>
            </a:r>
            <a:endParaRPr sz="900">
              <a:solidFill>
                <a:schemeClr val="dk1"/>
              </a:solidFill>
            </a:endParaRPr>
          </a:p>
          <a:p>
            <a:pPr indent="0" lvl="0" marL="0" rtl="0" algn="l">
              <a:spcBef>
                <a:spcPts val="1600"/>
              </a:spcBef>
              <a:spcAft>
                <a:spcPts val="0"/>
              </a:spcAft>
              <a:buNone/>
            </a:pPr>
            <a:r>
              <a:rPr lang="ru" sz="900">
                <a:solidFill>
                  <a:schemeClr val="dk1"/>
                </a:solidFill>
              </a:rPr>
              <a:t>Это большая всероссийская сеть.</a:t>
            </a:r>
            <a:endParaRPr sz="900">
              <a:solidFill>
                <a:schemeClr val="dk1"/>
              </a:solidFill>
            </a:endParaRPr>
          </a:p>
          <a:p>
            <a:pPr indent="0" lvl="0" marL="0" rtl="0" algn="l">
              <a:spcBef>
                <a:spcPts val="1600"/>
              </a:spcBef>
              <a:spcAft>
                <a:spcPts val="0"/>
              </a:spcAft>
              <a:buNone/>
            </a:pPr>
            <a:r>
              <a:rPr lang="ru" sz="900">
                <a:solidFill>
                  <a:srgbClr val="E06666"/>
                </a:solidFill>
              </a:rPr>
              <a:t>Специализация - лазерная косметология. Дополнительно: продажа косметики, инъекции, аппаратная косметология, косметологический уход, хирургия.</a:t>
            </a:r>
            <a:endParaRPr sz="900">
              <a:solidFill>
                <a:schemeClr val="dk1"/>
              </a:solidFill>
            </a:endParaRPr>
          </a:p>
          <a:p>
            <a:pPr indent="0" lvl="0" marL="0" rtl="0" algn="l">
              <a:spcBef>
                <a:spcPts val="1600"/>
              </a:spcBef>
              <a:spcAft>
                <a:spcPts val="0"/>
              </a:spcAft>
              <a:buNone/>
            </a:pPr>
            <a:r>
              <a:rPr lang="ru" sz="900">
                <a:solidFill>
                  <a:schemeClr val="dk1"/>
                </a:solidFill>
              </a:rPr>
              <a:t>Увеличение губ, лечение потливости, увеличение груди, ринопластика, липосакция. </a:t>
            </a:r>
            <a:endParaRPr sz="900">
              <a:solidFill>
                <a:schemeClr val="dk1"/>
              </a:solidFill>
            </a:endParaRPr>
          </a:p>
          <a:p>
            <a:pPr indent="0" lvl="0" marL="0" rtl="0" algn="l">
              <a:spcBef>
                <a:spcPts val="1600"/>
              </a:spcBef>
              <a:spcAft>
                <a:spcPts val="0"/>
              </a:spcAft>
              <a:buNone/>
            </a:pPr>
            <a:r>
              <a:rPr lang="ru" sz="900">
                <a:solidFill>
                  <a:schemeClr val="dk1"/>
                </a:solidFill>
              </a:rPr>
              <a:t>РекоСМА лица + Биоревитализация (Ювидерм Гидрейт 1мл) до 31 800 рублей. Этим лазером удаляют рубцы и растяжки у мужчин и женщин. </a:t>
            </a:r>
            <a:endParaRPr sz="900">
              <a:solidFill>
                <a:schemeClr val="dk1"/>
              </a:solidFill>
            </a:endParaRPr>
          </a:p>
          <a:p>
            <a:pPr indent="0" lvl="0" marL="0" rtl="0" algn="l">
              <a:spcBef>
                <a:spcPts val="1600"/>
              </a:spcBef>
              <a:spcAft>
                <a:spcPts val="1600"/>
              </a:spcAft>
              <a:buNone/>
            </a:pPr>
            <a:r>
              <a:rPr lang="ru" sz="900">
                <a:solidFill>
                  <a:schemeClr val="dk1"/>
                </a:solidFill>
              </a:rPr>
              <a:t>Есть акции на омоложение, бесплатная пробная процедура.</a:t>
            </a:r>
            <a:endParaRPr sz="900">
              <a:solidFill>
                <a:schemeClr val="dk1"/>
              </a:solidFill>
              <a:highlight>
                <a:srgbClr val="FFFFFF"/>
              </a:highlight>
            </a:endParaRPr>
          </a:p>
        </p:txBody>
      </p:sp>
      <p:sp>
        <p:nvSpPr>
          <p:cNvPr id="149" name="Google Shape;149;p27"/>
          <p:cNvSpPr txBox="1"/>
          <p:nvPr>
            <p:ph idx="1" type="body"/>
          </p:nvPr>
        </p:nvSpPr>
        <p:spPr>
          <a:xfrm>
            <a:off x="4459050" y="1267425"/>
            <a:ext cx="3583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000">
                <a:solidFill>
                  <a:schemeClr val="dk1"/>
                </a:solidFill>
                <a:highlight>
                  <a:srgbClr val="FFFFFF"/>
                </a:highlight>
              </a:rPr>
              <a:t>Социальные сети всероссийский, посты в основном дублируюртся, сильно перекликаются с сайтом.</a:t>
            </a:r>
            <a:endParaRPr sz="1000">
              <a:solidFill>
                <a:schemeClr val="dk1"/>
              </a:solidFill>
              <a:highlight>
                <a:srgbClr val="FFFFFF"/>
              </a:highlight>
            </a:endParaRPr>
          </a:p>
          <a:p>
            <a:pPr indent="0" lvl="0" marL="0" rtl="0" algn="l">
              <a:spcBef>
                <a:spcPts val="1600"/>
              </a:spcBef>
              <a:spcAft>
                <a:spcPts val="0"/>
              </a:spcAft>
              <a:buNone/>
            </a:pPr>
            <a:r>
              <a:rPr lang="ru" sz="1000">
                <a:solidFill>
                  <a:schemeClr val="dk1"/>
                </a:solidFill>
                <a:highlight>
                  <a:srgbClr val="FFFFFF"/>
                </a:highlight>
              </a:rPr>
              <a:t>Публикуют фото до/после, часто пишут о процедурах и акциях. Публикуют отзывы. Врачи ведут свои странички, на которых публикуют результаты работ. Активность достаточно хорошая, много вопросов у пользователей. </a:t>
            </a:r>
            <a:endParaRPr sz="1000">
              <a:solidFill>
                <a:schemeClr val="dk1"/>
              </a:solidFill>
              <a:highlight>
                <a:srgbClr val="FFFFFF"/>
              </a:highlight>
            </a:endParaRPr>
          </a:p>
          <a:p>
            <a:pPr indent="0" lvl="0" marL="0" rtl="0" algn="l">
              <a:spcBef>
                <a:spcPts val="1600"/>
              </a:spcBef>
              <a:spcAft>
                <a:spcPts val="1600"/>
              </a:spcAft>
              <a:buNone/>
            </a:pPr>
            <a:r>
              <a:rPr lang="ru" sz="1000">
                <a:solidFill>
                  <a:schemeClr val="dk1"/>
                </a:solidFill>
                <a:highlight>
                  <a:srgbClr val="FFFFFF"/>
                </a:highlight>
              </a:rPr>
              <a:t>Рекламная активность: они очень активно записывают видео в YouTube, короткие и разнообразные, с участием RuTV, и других известных личностей. Снимают видео рекламу. </a:t>
            </a:r>
            <a:endParaRPr sz="900"/>
          </a:p>
        </p:txBody>
      </p:sp>
      <p:pic>
        <p:nvPicPr>
          <p:cNvPr id="150" name="Google Shape;150;p27"/>
          <p:cNvPicPr preferRelativeResize="0"/>
          <p:nvPr/>
        </p:nvPicPr>
        <p:blipFill>
          <a:blip r:embed="rId3">
            <a:alphaModFix/>
          </a:blip>
          <a:stretch>
            <a:fillRect/>
          </a:stretch>
        </p:blipFill>
        <p:spPr>
          <a:xfrm>
            <a:off x="2047700" y="0"/>
            <a:ext cx="1385750" cy="1385750"/>
          </a:xfrm>
          <a:prstGeom prst="rect">
            <a:avLst/>
          </a:prstGeom>
          <a:noFill/>
          <a:ln>
            <a:noFill/>
          </a:ln>
        </p:spPr>
      </p:pic>
      <p:pic>
        <p:nvPicPr>
          <p:cNvPr id="151" name="Google Shape;151;p27"/>
          <p:cNvPicPr preferRelativeResize="0"/>
          <p:nvPr/>
        </p:nvPicPr>
        <p:blipFill>
          <a:blip r:embed="rId4">
            <a:alphaModFix/>
          </a:blip>
          <a:stretch>
            <a:fillRect/>
          </a:stretch>
        </p:blipFill>
        <p:spPr>
          <a:xfrm>
            <a:off x="3558300" y="14525"/>
            <a:ext cx="1137950" cy="1137950"/>
          </a:xfrm>
          <a:prstGeom prst="rect">
            <a:avLst/>
          </a:prstGeom>
          <a:noFill/>
          <a:ln>
            <a:noFill/>
          </a:ln>
        </p:spPr>
      </p:pic>
      <p:pic>
        <p:nvPicPr>
          <p:cNvPr id="152" name="Google Shape;152;p27"/>
          <p:cNvPicPr preferRelativeResize="0"/>
          <p:nvPr/>
        </p:nvPicPr>
        <p:blipFill>
          <a:blip r:embed="rId5">
            <a:alphaModFix/>
          </a:blip>
          <a:stretch>
            <a:fillRect/>
          </a:stretch>
        </p:blipFill>
        <p:spPr>
          <a:xfrm>
            <a:off x="4821100" y="0"/>
            <a:ext cx="1137950" cy="1137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t>Конкуренты </a:t>
            </a:r>
            <a:endParaRPr/>
          </a:p>
        </p:txBody>
      </p:sp>
      <p:sp>
        <p:nvSpPr>
          <p:cNvPr id="158" name="Google Shape;158;p28"/>
          <p:cNvSpPr txBox="1"/>
          <p:nvPr>
            <p:ph idx="1" type="body"/>
          </p:nvPr>
        </p:nvSpPr>
        <p:spPr>
          <a:xfrm>
            <a:off x="311700" y="1152475"/>
            <a:ext cx="40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900"/>
              <a:t>8. </a:t>
            </a:r>
            <a:r>
              <a:rPr lang="ru" sz="900">
                <a:solidFill>
                  <a:schemeClr val="dk1"/>
                </a:solidFill>
                <a:highlight>
                  <a:srgbClr val="FFFFFF"/>
                </a:highlight>
              </a:rPr>
              <a:t>Elleon </a:t>
            </a:r>
            <a:endParaRPr sz="900">
              <a:solidFill>
                <a:schemeClr val="dk1"/>
              </a:solidFill>
              <a:highlight>
                <a:srgbClr val="FFFFFF"/>
              </a:highlight>
            </a:endParaRPr>
          </a:p>
          <a:p>
            <a:pPr indent="0" lvl="0" marL="0" rtl="0" algn="l">
              <a:spcBef>
                <a:spcPts val="1600"/>
              </a:spcBef>
              <a:spcAft>
                <a:spcPts val="0"/>
              </a:spcAft>
              <a:buNone/>
            </a:pPr>
            <a:r>
              <a:rPr lang="ru" sz="900">
                <a:solidFill>
                  <a:schemeClr val="dk1"/>
                </a:solidFill>
                <a:highlight>
                  <a:srgbClr val="FFFFFF"/>
                </a:highlight>
              </a:rPr>
              <a:t>Позиционирование: Медицинский центр омоложения лица и тела Elleon</a:t>
            </a:r>
            <a:endParaRPr sz="900">
              <a:solidFill>
                <a:schemeClr val="dk1"/>
              </a:solidFill>
              <a:highlight>
                <a:srgbClr val="FFFFFF"/>
              </a:highlight>
            </a:endParaRPr>
          </a:p>
          <a:p>
            <a:pPr indent="0" lvl="0" marL="0" rtl="0" algn="l">
              <a:spcBef>
                <a:spcPts val="1600"/>
              </a:spcBef>
              <a:spcAft>
                <a:spcPts val="0"/>
              </a:spcAft>
              <a:buNone/>
            </a:pPr>
            <a:r>
              <a:rPr lang="ru" sz="900">
                <a:solidFill>
                  <a:schemeClr val="dk1"/>
                </a:solidFill>
                <a:highlight>
                  <a:srgbClr val="FFFFFF"/>
                </a:highlight>
              </a:rPr>
              <a:t>Лазера у них нет, из аппаратной косметологии: электростимуляции, и микротоковая терапия.т+ пилинги, уходовые процедуры.</a:t>
            </a:r>
            <a:endParaRPr sz="900">
              <a:solidFill>
                <a:schemeClr val="dk1"/>
              </a:solidFill>
              <a:highlight>
                <a:srgbClr val="FFFFFF"/>
              </a:highlight>
            </a:endParaRPr>
          </a:p>
          <a:p>
            <a:pPr indent="0" lvl="0" marL="0" rtl="0" algn="l">
              <a:spcBef>
                <a:spcPts val="1600"/>
              </a:spcBef>
              <a:spcAft>
                <a:spcPts val="0"/>
              </a:spcAft>
              <a:buNone/>
            </a:pPr>
            <a:r>
              <a:rPr lang="ru" sz="900">
                <a:solidFill>
                  <a:schemeClr val="dk1"/>
                </a:solidFill>
                <a:highlight>
                  <a:srgbClr val="FFFFFF"/>
                </a:highlight>
              </a:rPr>
              <a:t>Instagram - 1 278 подписчиков, ВК - 417. Facebook - 121</a:t>
            </a:r>
            <a:endParaRPr sz="900">
              <a:solidFill>
                <a:schemeClr val="dk1"/>
              </a:solidFill>
              <a:highlight>
                <a:srgbClr val="FFFFFF"/>
              </a:highlight>
            </a:endParaRPr>
          </a:p>
          <a:p>
            <a:pPr indent="0" lvl="0" marL="0" rtl="0" algn="l">
              <a:spcBef>
                <a:spcPts val="1600"/>
              </a:spcBef>
              <a:spcAft>
                <a:spcPts val="0"/>
              </a:spcAft>
              <a:buNone/>
            </a:pPr>
            <a:r>
              <a:rPr lang="ru" sz="900">
                <a:solidFill>
                  <a:schemeClr val="dk1"/>
                </a:solidFill>
                <a:highlight>
                  <a:srgbClr val="FFFFFF"/>
                </a:highlight>
              </a:rPr>
              <a:t>Посты дублируются, в основном пишут про услуги, описывают их преимущества, в этом же контексте дают советы для похудения и по уходу за кожей.</a:t>
            </a:r>
            <a:endParaRPr sz="900">
              <a:solidFill>
                <a:schemeClr val="dk1"/>
              </a:solidFill>
              <a:highlight>
                <a:srgbClr val="FFFFFF"/>
              </a:highlight>
            </a:endParaRPr>
          </a:p>
          <a:p>
            <a:pPr indent="0" lvl="0" marL="0" rtl="0" algn="l">
              <a:spcBef>
                <a:spcPts val="1600"/>
              </a:spcBef>
              <a:spcAft>
                <a:spcPts val="1600"/>
              </a:spcAft>
              <a:buNone/>
            </a:pPr>
            <a:r>
              <a:rPr lang="ru" sz="900">
                <a:solidFill>
                  <a:schemeClr val="dk1"/>
                </a:solidFill>
                <a:highlight>
                  <a:srgbClr val="FFFFFF"/>
                </a:highlight>
              </a:rPr>
              <a:t>Активность низкая.</a:t>
            </a:r>
            <a:endParaRPr sz="900">
              <a:solidFill>
                <a:schemeClr val="dk1"/>
              </a:solidFill>
              <a:highlight>
                <a:srgbClr val="FFFFFF"/>
              </a:highlight>
            </a:endParaRPr>
          </a:p>
        </p:txBody>
      </p:sp>
      <p:sp>
        <p:nvSpPr>
          <p:cNvPr id="159" name="Google Shape;159;p28"/>
          <p:cNvSpPr txBox="1"/>
          <p:nvPr>
            <p:ph idx="1" type="body"/>
          </p:nvPr>
        </p:nvSpPr>
        <p:spPr>
          <a:xfrm>
            <a:off x="4811700" y="1152475"/>
            <a:ext cx="40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000">
                <a:solidFill>
                  <a:schemeClr val="dk1"/>
                </a:solidFill>
                <a:highlight>
                  <a:srgbClr val="FFFFFF"/>
                </a:highlight>
              </a:rPr>
              <a:t>Контекстная реклама (по запросу Dipplex), посты в соцсетях не продвигаются.</a:t>
            </a:r>
            <a:endParaRPr sz="1000">
              <a:solidFill>
                <a:schemeClr val="dk1"/>
              </a:solidFill>
              <a:highlight>
                <a:srgbClr val="FFFFFF"/>
              </a:highlight>
            </a:endParaRPr>
          </a:p>
          <a:p>
            <a:pPr indent="0" lvl="0" marL="0" rtl="0" algn="l">
              <a:spcBef>
                <a:spcPts val="1600"/>
              </a:spcBef>
              <a:spcAft>
                <a:spcPts val="0"/>
              </a:spcAft>
              <a:buNone/>
            </a:pPr>
            <a:r>
              <a:rPr lang="ru" sz="1000">
                <a:solidFill>
                  <a:schemeClr val="dk1"/>
                </a:solidFill>
                <a:highlight>
                  <a:srgbClr val="FFFFFF"/>
                </a:highlight>
              </a:rPr>
              <a:t>Розыгрышей не проводят, других интернет активностей нет.</a:t>
            </a:r>
            <a:endParaRPr sz="1000">
              <a:solidFill>
                <a:schemeClr val="dk1"/>
              </a:solidFill>
              <a:highlight>
                <a:srgbClr val="FFFFFF"/>
              </a:highlight>
            </a:endParaRPr>
          </a:p>
          <a:p>
            <a:pPr indent="0" lvl="0" marL="0" rtl="0" algn="l">
              <a:spcBef>
                <a:spcPts val="1600"/>
              </a:spcBef>
              <a:spcAft>
                <a:spcPts val="1600"/>
              </a:spcAft>
              <a:buNone/>
            </a:pPr>
            <a:r>
              <a:rPr lang="ru" sz="1000">
                <a:solidFill>
                  <a:schemeClr val="dk1"/>
                </a:solidFill>
                <a:highlight>
                  <a:srgbClr val="FFFFFF"/>
                </a:highlight>
              </a:rPr>
              <a:t>Наружная реклама. Есть реклама в КМС и РСЯ. Сотрудничали с блогерами летом 2018 (Савичева).</a:t>
            </a:r>
            <a:endParaRPr sz="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t>Конкуренты </a:t>
            </a:r>
            <a:endParaRPr/>
          </a:p>
        </p:txBody>
      </p:sp>
      <p:sp>
        <p:nvSpPr>
          <p:cNvPr id="165" name="Google Shape;165;p29"/>
          <p:cNvSpPr txBox="1"/>
          <p:nvPr>
            <p:ph idx="1" type="body"/>
          </p:nvPr>
        </p:nvSpPr>
        <p:spPr>
          <a:xfrm>
            <a:off x="311700" y="1152475"/>
            <a:ext cx="3558600" cy="38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000">
                <a:solidFill>
                  <a:schemeClr val="dk1"/>
                </a:solidFill>
                <a:highlight>
                  <a:srgbClr val="FFFFFF"/>
                </a:highlight>
              </a:rPr>
              <a:t>9. Источник</a:t>
            </a:r>
            <a:endParaRPr sz="1000">
              <a:solidFill>
                <a:schemeClr val="dk1"/>
              </a:solidFill>
              <a:highlight>
                <a:srgbClr val="FFFFFF"/>
              </a:highlight>
            </a:endParaRPr>
          </a:p>
          <a:p>
            <a:pPr indent="0" lvl="0" marL="0" rtl="0" algn="l">
              <a:spcBef>
                <a:spcPts val="1600"/>
              </a:spcBef>
              <a:spcAft>
                <a:spcPts val="0"/>
              </a:spcAft>
              <a:buNone/>
            </a:pPr>
            <a:r>
              <a:rPr lang="ru" sz="1000">
                <a:solidFill>
                  <a:schemeClr val="dk1"/>
                </a:solidFill>
                <a:highlight>
                  <a:srgbClr val="FFFFFF"/>
                </a:highlight>
              </a:rPr>
              <a:t>Позиционирование: Современный медицинский центр, который рекомендуют.</a:t>
            </a:r>
            <a:endParaRPr sz="1000">
              <a:solidFill>
                <a:schemeClr val="dk1"/>
              </a:solidFill>
              <a:highlight>
                <a:srgbClr val="FFFFFF"/>
              </a:highlight>
            </a:endParaRPr>
          </a:p>
          <a:p>
            <a:pPr indent="0" lvl="0" marL="0" rtl="0" algn="l">
              <a:spcBef>
                <a:spcPts val="1600"/>
              </a:spcBef>
              <a:spcAft>
                <a:spcPts val="0"/>
              </a:spcAft>
              <a:buNone/>
            </a:pPr>
            <a:r>
              <a:rPr lang="ru" sz="1000">
                <a:solidFill>
                  <a:schemeClr val="dk1"/>
                </a:solidFill>
                <a:highlight>
                  <a:srgbClr val="FFFFFF"/>
                </a:highlight>
              </a:rPr>
              <a:t>В клинике есть направления гинекологии и косметологии, которые включают в себя аппаратную, инъекционную и эстетическую косметологию.</a:t>
            </a:r>
            <a:endParaRPr sz="1000">
              <a:solidFill>
                <a:schemeClr val="dk1"/>
              </a:solidFill>
              <a:highlight>
                <a:srgbClr val="FFFFFF"/>
              </a:highlight>
            </a:endParaRPr>
          </a:p>
          <a:p>
            <a:pPr indent="0" lvl="0" marL="0" rtl="0" algn="l">
              <a:spcBef>
                <a:spcPts val="1600"/>
              </a:spcBef>
              <a:spcAft>
                <a:spcPts val="0"/>
              </a:spcAft>
              <a:buNone/>
            </a:pPr>
            <a:r>
              <a:rPr lang="ru" sz="1000">
                <a:solidFill>
                  <a:schemeClr val="dk1"/>
                </a:solidFill>
                <a:highlight>
                  <a:srgbClr val="FFFFFF"/>
                </a:highlight>
              </a:rPr>
              <a:t>Они уделили внимание даже отдельной входной группе в отделение, чтобы женщины могли спокойно пройти к машине.</a:t>
            </a:r>
            <a:endParaRPr sz="1000">
              <a:solidFill>
                <a:schemeClr val="dk1"/>
              </a:solidFill>
              <a:highlight>
                <a:srgbClr val="FFFFFF"/>
              </a:highlight>
            </a:endParaRPr>
          </a:p>
          <a:p>
            <a:pPr indent="0" lvl="0" marL="0" rtl="0" algn="l">
              <a:spcBef>
                <a:spcPts val="1600"/>
              </a:spcBef>
              <a:spcAft>
                <a:spcPts val="0"/>
              </a:spcAft>
              <a:buNone/>
            </a:pPr>
            <a:r>
              <a:rPr lang="ru" sz="1000">
                <a:solidFill>
                  <a:schemeClr val="dk1"/>
                </a:solidFill>
                <a:highlight>
                  <a:srgbClr val="FFFFFF"/>
                </a:highlight>
              </a:rPr>
              <a:t>Вся косметология подается как лечение: пигментации, старени</a:t>
            </a:r>
            <a:r>
              <a:rPr lang="ru" sz="1000">
                <a:solidFill>
                  <a:schemeClr val="dk1"/>
                </a:solidFill>
                <a:highlight>
                  <a:srgbClr val="FFFFFF"/>
                </a:highlight>
              </a:rPr>
              <a:t>я</a:t>
            </a:r>
            <a:r>
              <a:rPr lang="ru" sz="1000">
                <a:solidFill>
                  <a:schemeClr val="dk1"/>
                </a:solidFill>
                <a:highlight>
                  <a:srgbClr val="FFFFFF"/>
                </a:highlight>
              </a:rPr>
              <a:t>, обвисания и загрязнений кожи. 4 врача-косметолога, которым можно задать вопрос на сайте. </a:t>
            </a:r>
            <a:endParaRPr sz="1000">
              <a:solidFill>
                <a:schemeClr val="dk1"/>
              </a:solidFill>
              <a:highlight>
                <a:srgbClr val="FFFFFF"/>
              </a:highlight>
            </a:endParaRPr>
          </a:p>
          <a:p>
            <a:pPr indent="0" lvl="0" marL="0" rtl="0" algn="l">
              <a:spcBef>
                <a:spcPts val="1600"/>
              </a:spcBef>
              <a:spcAft>
                <a:spcPts val="1600"/>
              </a:spcAft>
              <a:buNone/>
            </a:pPr>
            <a:r>
              <a:rPr lang="ru" sz="1000">
                <a:solidFill>
                  <a:schemeClr val="dk1"/>
                </a:solidFill>
                <a:highlight>
                  <a:srgbClr val="FFFFFF"/>
                </a:highlight>
              </a:rPr>
              <a:t>Цены на все процедуры разные, но не дороже 6000 рублей за процедуру. </a:t>
            </a:r>
            <a:endParaRPr sz="1000">
              <a:solidFill>
                <a:schemeClr val="dk1"/>
              </a:solidFill>
              <a:highlight>
                <a:srgbClr val="FFFFFF"/>
              </a:highlight>
            </a:endParaRPr>
          </a:p>
        </p:txBody>
      </p:sp>
      <p:sp>
        <p:nvSpPr>
          <p:cNvPr id="166" name="Google Shape;166;p29"/>
          <p:cNvSpPr txBox="1"/>
          <p:nvPr>
            <p:ph idx="1" type="body"/>
          </p:nvPr>
        </p:nvSpPr>
        <p:spPr>
          <a:xfrm>
            <a:off x="4475850" y="1212875"/>
            <a:ext cx="3558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000">
                <a:solidFill>
                  <a:schemeClr val="dk1"/>
                </a:solidFill>
                <a:highlight>
                  <a:srgbClr val="FFFFFF"/>
                </a:highlight>
              </a:rPr>
              <a:t>Социальные сети: представлены во всех соцсетях, но в них нет упора на косметологию, поднимается много тем про медицину.</a:t>
            </a:r>
            <a:endParaRPr sz="1000">
              <a:solidFill>
                <a:schemeClr val="dk1"/>
              </a:solidFill>
              <a:highlight>
                <a:srgbClr val="FFFFFF"/>
              </a:highlight>
            </a:endParaRPr>
          </a:p>
          <a:p>
            <a:pPr indent="0" lvl="0" marL="0" rtl="0" algn="l">
              <a:spcBef>
                <a:spcPts val="1600"/>
              </a:spcBef>
              <a:spcAft>
                <a:spcPts val="1600"/>
              </a:spcAft>
              <a:buNone/>
            </a:pPr>
            <a:r>
              <a:rPr lang="ru" sz="1000">
                <a:solidFill>
                  <a:schemeClr val="dk1"/>
                </a:solidFill>
                <a:highlight>
                  <a:srgbClr val="FFFFFF"/>
                </a:highlight>
              </a:rPr>
              <a:t>Рекламная активность: Реклама на радио, Наружка, 74.ру, Вести Южный урал</a:t>
            </a:r>
            <a:endParaRPr sz="1000">
              <a:solidFill>
                <a:schemeClr val="dk1"/>
              </a:solidFill>
              <a:highlight>
                <a:srgbClr val="FFFFFF"/>
              </a:highlight>
            </a:endParaRPr>
          </a:p>
        </p:txBody>
      </p:sp>
      <p:pic>
        <p:nvPicPr>
          <p:cNvPr id="167" name="Google Shape;167;p29"/>
          <p:cNvPicPr preferRelativeResize="0"/>
          <p:nvPr/>
        </p:nvPicPr>
        <p:blipFill>
          <a:blip r:embed="rId3">
            <a:alphaModFix/>
          </a:blip>
          <a:stretch>
            <a:fillRect/>
          </a:stretch>
        </p:blipFill>
        <p:spPr>
          <a:xfrm>
            <a:off x="4170303" y="2480750"/>
            <a:ext cx="2223699" cy="13367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t>Конкуренты </a:t>
            </a:r>
            <a:endParaRPr/>
          </a:p>
        </p:txBody>
      </p:sp>
      <p:sp>
        <p:nvSpPr>
          <p:cNvPr id="173" name="Google Shape;173;p30"/>
          <p:cNvSpPr txBox="1"/>
          <p:nvPr>
            <p:ph idx="1" type="body"/>
          </p:nvPr>
        </p:nvSpPr>
        <p:spPr>
          <a:xfrm>
            <a:off x="311700" y="1152475"/>
            <a:ext cx="3525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900"/>
              <a:t>10. </a:t>
            </a:r>
            <a:r>
              <a:rPr lang="ru" sz="900">
                <a:solidFill>
                  <a:schemeClr val="dk1"/>
                </a:solidFill>
                <a:highlight>
                  <a:srgbClr val="FFFFFF"/>
                </a:highlight>
              </a:rPr>
              <a:t>Лотос</a:t>
            </a:r>
            <a:endParaRPr sz="900">
              <a:solidFill>
                <a:schemeClr val="dk1"/>
              </a:solidFill>
              <a:highlight>
                <a:srgbClr val="FFFFFF"/>
              </a:highlight>
            </a:endParaRPr>
          </a:p>
          <a:p>
            <a:pPr indent="0" lvl="0" marL="0" rtl="0" algn="l">
              <a:spcBef>
                <a:spcPts val="1600"/>
              </a:spcBef>
              <a:spcAft>
                <a:spcPts val="0"/>
              </a:spcAft>
              <a:buNone/>
            </a:pPr>
            <a:r>
              <a:rPr lang="ru" sz="1000">
                <a:solidFill>
                  <a:schemeClr val="dk1"/>
                </a:solidFill>
              </a:rPr>
              <a:t>Крупнейший многопрофильный медицинский центр с 15 летней историей, оказывающий помощь по 95 направлениям.</a:t>
            </a:r>
            <a:endParaRPr sz="1000">
              <a:solidFill>
                <a:schemeClr val="dk1"/>
              </a:solidFill>
            </a:endParaRPr>
          </a:p>
          <a:p>
            <a:pPr indent="0" lvl="0" marL="0" rtl="0" algn="l">
              <a:spcBef>
                <a:spcPts val="1600"/>
              </a:spcBef>
              <a:spcAft>
                <a:spcPts val="0"/>
              </a:spcAft>
              <a:buNone/>
            </a:pPr>
            <a:r>
              <a:rPr lang="ru" sz="1000">
                <a:solidFill>
                  <a:schemeClr val="dk1"/>
                </a:solidFill>
              </a:rPr>
              <a:t>Самый большой на Южном Урале штат врачей.</a:t>
            </a:r>
            <a:endParaRPr sz="1000">
              <a:solidFill>
                <a:schemeClr val="dk1"/>
              </a:solidFill>
            </a:endParaRPr>
          </a:p>
          <a:p>
            <a:pPr indent="0" lvl="0" marL="0" rtl="0" algn="l">
              <a:spcBef>
                <a:spcPts val="1600"/>
              </a:spcBef>
              <a:spcAft>
                <a:spcPts val="0"/>
              </a:spcAft>
              <a:buNone/>
            </a:pPr>
            <a:r>
              <a:rPr lang="ru" sz="1000">
                <a:solidFill>
                  <a:schemeClr val="dk1"/>
                </a:solidFill>
              </a:rPr>
              <a:t>На сайте очень много направлений, но для косметологического лазера целая страница с подробным описанием и стоимостью. </a:t>
            </a:r>
            <a:endParaRPr sz="1000">
              <a:solidFill>
                <a:schemeClr val="dk1"/>
              </a:solidFill>
            </a:endParaRPr>
          </a:p>
          <a:p>
            <a:pPr indent="0" lvl="0" marL="0" rtl="0" algn="l">
              <a:spcBef>
                <a:spcPts val="1600"/>
              </a:spcBef>
              <a:spcAft>
                <a:spcPts val="0"/>
              </a:spcAft>
              <a:buNone/>
            </a:pPr>
            <a:r>
              <a:rPr lang="ru" sz="1000">
                <a:solidFill>
                  <a:schemeClr val="dk1"/>
                </a:solidFill>
              </a:rPr>
              <a:t>Какие проблемы решает их лазер: Морщины,Шрамы и рубцы,Пигментные пятна,Растяжки,Татуировки.</a:t>
            </a:r>
            <a:endParaRPr sz="1000">
              <a:solidFill>
                <a:schemeClr val="dk1"/>
              </a:solidFill>
            </a:endParaRPr>
          </a:p>
          <a:p>
            <a:pPr indent="0" lvl="0" marL="0" rtl="0" algn="l">
              <a:spcBef>
                <a:spcPts val="1600"/>
              </a:spcBef>
              <a:spcAft>
                <a:spcPts val="0"/>
              </a:spcAft>
              <a:buNone/>
            </a:pPr>
            <a:r>
              <a:rPr lang="ru" sz="1000">
                <a:solidFill>
                  <a:schemeClr val="dk1"/>
                </a:solidFill>
              </a:rPr>
              <a:t>Стоимость процедур до 17 250 рублей (кожа лица и декольте).</a:t>
            </a:r>
            <a:endParaRPr sz="1000">
              <a:solidFill>
                <a:srgbClr val="F9CB9C"/>
              </a:solidFill>
            </a:endParaRPr>
          </a:p>
          <a:p>
            <a:pPr indent="0" lvl="0" marL="0" rtl="0" algn="l">
              <a:spcBef>
                <a:spcPts val="1600"/>
              </a:spcBef>
              <a:spcAft>
                <a:spcPts val="1600"/>
              </a:spcAft>
              <a:buNone/>
            </a:pPr>
            <a:r>
              <a:rPr lang="ru" sz="1000">
                <a:solidFill>
                  <a:schemeClr val="dk1"/>
                </a:solidFill>
              </a:rPr>
              <a:t>Лечат климакс.</a:t>
            </a:r>
            <a:endParaRPr sz="900">
              <a:solidFill>
                <a:schemeClr val="dk1"/>
              </a:solidFill>
              <a:highlight>
                <a:srgbClr val="FFFFFF"/>
              </a:highlight>
            </a:endParaRPr>
          </a:p>
        </p:txBody>
      </p:sp>
      <p:sp>
        <p:nvSpPr>
          <p:cNvPr id="174" name="Google Shape;174;p30"/>
          <p:cNvSpPr txBox="1"/>
          <p:nvPr>
            <p:ph idx="1" type="body"/>
          </p:nvPr>
        </p:nvSpPr>
        <p:spPr>
          <a:xfrm>
            <a:off x="4486925" y="1276150"/>
            <a:ext cx="3525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900"/>
              <a:t>Социальные сети: </a:t>
            </a:r>
            <a:r>
              <a:rPr lang="ru" sz="1000">
                <a:solidFill>
                  <a:schemeClr val="dk1"/>
                </a:solidFill>
                <a:highlight>
                  <a:srgbClr val="FFFFFF"/>
                </a:highlight>
              </a:rPr>
              <a:t>активно вели канал YouTube (последнее видео 10 месяцев назад), присутствуют во всех социальных сетях.Посты среднего качества. Активность низкая. Пишут обо всём, используют провокационные заголовки.</a:t>
            </a:r>
            <a:endParaRPr sz="1000">
              <a:solidFill>
                <a:schemeClr val="dk1"/>
              </a:solidFill>
              <a:highlight>
                <a:srgbClr val="FFFFFF"/>
              </a:highlight>
            </a:endParaRPr>
          </a:p>
          <a:p>
            <a:pPr indent="0" lvl="0" marL="0" rtl="0" algn="l">
              <a:spcBef>
                <a:spcPts val="1600"/>
              </a:spcBef>
              <a:spcAft>
                <a:spcPts val="0"/>
              </a:spcAft>
              <a:buNone/>
            </a:pPr>
            <a:r>
              <a:rPr lang="ru" sz="1000">
                <a:solidFill>
                  <a:schemeClr val="dk1"/>
                </a:solidFill>
                <a:highlight>
                  <a:srgbClr val="FFFFFF"/>
                </a:highlight>
              </a:rPr>
              <a:t>Рекламная активность: Продвигают посты в ВК, Постоянно обновляют концепцию наружной рекламы и её много. </a:t>
            </a:r>
            <a:endParaRPr sz="1000">
              <a:solidFill>
                <a:schemeClr val="dk1"/>
              </a:solidFill>
              <a:highlight>
                <a:srgbClr val="FFFFFF"/>
              </a:highlight>
            </a:endParaRPr>
          </a:p>
          <a:p>
            <a:pPr indent="0" lvl="0" marL="0" rtl="0" algn="l">
              <a:spcBef>
                <a:spcPts val="1600"/>
              </a:spcBef>
              <a:spcAft>
                <a:spcPts val="0"/>
              </a:spcAft>
              <a:buNone/>
            </a:pPr>
            <a:r>
              <a:rPr lang="ru" sz="1000">
                <a:solidFill>
                  <a:schemeClr val="dk1"/>
                </a:solidFill>
                <a:highlight>
                  <a:srgbClr val="FFFFFF"/>
                </a:highlight>
              </a:rPr>
              <a:t>Контекстной рекламы нет.</a:t>
            </a:r>
            <a:endParaRPr sz="1000">
              <a:solidFill>
                <a:schemeClr val="dk1"/>
              </a:solidFill>
              <a:highlight>
                <a:srgbClr val="FFFFFF"/>
              </a:highlight>
            </a:endParaRPr>
          </a:p>
          <a:p>
            <a:pPr indent="0" lvl="0" marL="0" rtl="0" algn="l">
              <a:spcBef>
                <a:spcPts val="1600"/>
              </a:spcBef>
              <a:spcAft>
                <a:spcPts val="0"/>
              </a:spcAft>
              <a:buNone/>
            </a:pPr>
            <a:r>
              <a:t/>
            </a:r>
            <a:endParaRPr sz="1000">
              <a:solidFill>
                <a:schemeClr val="dk1"/>
              </a:solidFill>
              <a:highlight>
                <a:srgbClr val="FFFFFF"/>
              </a:highlight>
            </a:endParaRPr>
          </a:p>
          <a:p>
            <a:pPr indent="0" lvl="0" marL="0" rtl="0" algn="l">
              <a:spcBef>
                <a:spcPts val="1600"/>
              </a:spcBef>
              <a:spcAft>
                <a:spcPts val="1600"/>
              </a:spcAft>
              <a:buNone/>
            </a:pPr>
            <a:r>
              <a:t/>
            </a:r>
            <a:endParaRPr sz="1000">
              <a:solidFill>
                <a:schemeClr val="dk1"/>
              </a:solidFill>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t>Конкуренты </a:t>
            </a:r>
            <a:endParaRPr/>
          </a:p>
        </p:txBody>
      </p:sp>
      <p:sp>
        <p:nvSpPr>
          <p:cNvPr id="180" name="Google Shape;180;p31"/>
          <p:cNvSpPr txBox="1"/>
          <p:nvPr>
            <p:ph idx="1" type="body"/>
          </p:nvPr>
        </p:nvSpPr>
        <p:spPr>
          <a:xfrm>
            <a:off x="311700" y="1152475"/>
            <a:ext cx="3869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900"/>
              <a:t>11. </a:t>
            </a:r>
            <a:r>
              <a:rPr lang="ru" sz="900">
                <a:solidFill>
                  <a:schemeClr val="dk1"/>
                </a:solidFill>
                <a:highlight>
                  <a:srgbClr val="FFFFFF"/>
                </a:highlight>
              </a:rPr>
              <a:t>Mano</a:t>
            </a:r>
            <a:endParaRPr sz="900">
              <a:solidFill>
                <a:schemeClr val="dk1"/>
              </a:solidFill>
              <a:highlight>
                <a:srgbClr val="FFFFFF"/>
              </a:highlight>
            </a:endParaRPr>
          </a:p>
          <a:p>
            <a:pPr indent="0" lvl="0" marL="0" rtl="0" algn="l">
              <a:spcBef>
                <a:spcPts val="1600"/>
              </a:spcBef>
              <a:spcAft>
                <a:spcPts val="0"/>
              </a:spcAft>
              <a:buNone/>
            </a:pPr>
            <a:r>
              <a:rPr lang="ru" sz="1000">
                <a:solidFill>
                  <a:schemeClr val="dk1"/>
                </a:solidFill>
                <a:highlight>
                  <a:srgbClr val="FFFFFF"/>
                </a:highlight>
              </a:rPr>
              <a:t>Позиционирование: косметология и ногтевой сервис </a:t>
            </a:r>
            <a:endParaRPr sz="1000">
              <a:solidFill>
                <a:schemeClr val="dk1"/>
              </a:solidFill>
              <a:highlight>
                <a:srgbClr val="FFFFFF"/>
              </a:highlight>
            </a:endParaRPr>
          </a:p>
          <a:p>
            <a:pPr indent="0" lvl="0" marL="0" rtl="0" algn="l">
              <a:spcBef>
                <a:spcPts val="1600"/>
              </a:spcBef>
              <a:spcAft>
                <a:spcPts val="0"/>
              </a:spcAft>
              <a:buNone/>
            </a:pPr>
            <a:r>
              <a:rPr lang="ru" sz="1000">
                <a:solidFill>
                  <a:schemeClr val="dk1"/>
                </a:solidFill>
                <a:highlight>
                  <a:srgbClr val="FFFFFF"/>
                </a:highlight>
              </a:rPr>
              <a:t>Это не клиника, это салон красоты, но им доверяют многие, и она на слуху в последнее время. В частности, благодаря доктору Ксении, которая ведет свой личный аккаунт в Instagram, и продвигает услуги за счет личного бренда.</a:t>
            </a:r>
            <a:endParaRPr sz="1000">
              <a:solidFill>
                <a:schemeClr val="dk1"/>
              </a:solidFill>
              <a:highlight>
                <a:srgbClr val="FFFFFF"/>
              </a:highlight>
            </a:endParaRPr>
          </a:p>
          <a:p>
            <a:pPr indent="0" lvl="0" marL="0" rtl="0" algn="l">
              <a:spcBef>
                <a:spcPts val="1600"/>
              </a:spcBef>
              <a:spcAft>
                <a:spcPts val="0"/>
              </a:spcAft>
              <a:buNone/>
            </a:pPr>
            <a:r>
              <a:rPr lang="ru" sz="1000">
                <a:solidFill>
                  <a:schemeClr val="dk1"/>
                </a:solidFill>
                <a:highlight>
                  <a:srgbClr val="FFFFFF"/>
                </a:highlight>
              </a:rPr>
              <a:t>Они проводят чистки, массажи, мезотерапию, пластику губ.</a:t>
            </a:r>
            <a:endParaRPr sz="1000">
              <a:solidFill>
                <a:schemeClr val="dk1"/>
              </a:solidFill>
              <a:highlight>
                <a:srgbClr val="FFFFFF"/>
              </a:highlight>
            </a:endParaRPr>
          </a:p>
          <a:p>
            <a:pPr indent="0" lvl="0" marL="0" rtl="0" algn="l">
              <a:spcBef>
                <a:spcPts val="1600"/>
              </a:spcBef>
              <a:spcAft>
                <a:spcPts val="1600"/>
              </a:spcAft>
              <a:buNone/>
            </a:pPr>
            <a:r>
              <a:rPr lang="ru" sz="1000">
                <a:solidFill>
                  <a:schemeClr val="dk1"/>
                </a:solidFill>
                <a:highlight>
                  <a:srgbClr val="FFFFFF"/>
                </a:highlight>
              </a:rPr>
              <a:t>Подают свои услуги как совершенно необходимые и безопасные во всех отношениях - это не хирургическое или лазерное вмешательство, кожа не травмируется. </a:t>
            </a:r>
            <a:endParaRPr sz="900">
              <a:solidFill>
                <a:schemeClr val="dk1"/>
              </a:solidFill>
              <a:highlight>
                <a:srgbClr val="FFFFFF"/>
              </a:highlight>
            </a:endParaRPr>
          </a:p>
        </p:txBody>
      </p:sp>
      <p:sp>
        <p:nvSpPr>
          <p:cNvPr id="181" name="Google Shape;181;p31"/>
          <p:cNvSpPr txBox="1"/>
          <p:nvPr>
            <p:ph idx="1" type="body"/>
          </p:nvPr>
        </p:nvSpPr>
        <p:spPr>
          <a:xfrm>
            <a:off x="4458225" y="1152475"/>
            <a:ext cx="3869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900"/>
              <a:t>Социальные сети: </a:t>
            </a:r>
            <a:r>
              <a:rPr lang="ru" sz="1000">
                <a:solidFill>
                  <a:schemeClr val="dk1"/>
                </a:solidFill>
                <a:highlight>
                  <a:srgbClr val="FFFFFF"/>
                </a:highlight>
              </a:rPr>
              <a:t>Instagram - 4 614 подписчиков. Единственная социальная сеть, в которой описаны услуги, визуалы очень аккуратные, много пишут про ногтевой сервис. </a:t>
            </a:r>
            <a:endParaRPr sz="1000">
              <a:solidFill>
                <a:schemeClr val="dk1"/>
              </a:solidFill>
              <a:highlight>
                <a:srgbClr val="FFFFFF"/>
              </a:highlight>
            </a:endParaRPr>
          </a:p>
          <a:p>
            <a:pPr indent="0" lvl="0" marL="0" rtl="0" algn="l">
              <a:spcBef>
                <a:spcPts val="1600"/>
              </a:spcBef>
              <a:spcAft>
                <a:spcPts val="0"/>
              </a:spcAft>
              <a:buNone/>
            </a:pPr>
            <a:r>
              <a:rPr lang="ru" sz="1000">
                <a:solidFill>
                  <a:schemeClr val="dk1"/>
                </a:solidFill>
                <a:highlight>
                  <a:srgbClr val="FFFFFF"/>
                </a:highlight>
              </a:rPr>
              <a:t>Они явно не входят в зону конкурентов, но на их продвижение и подачу стоит обратить внимание. </a:t>
            </a:r>
            <a:endParaRPr sz="1000">
              <a:solidFill>
                <a:schemeClr val="dk1"/>
              </a:solidFill>
              <a:highlight>
                <a:srgbClr val="FFFFFF"/>
              </a:highlight>
            </a:endParaRPr>
          </a:p>
          <a:p>
            <a:pPr indent="0" lvl="0" marL="0" rtl="0" algn="l">
              <a:spcBef>
                <a:spcPts val="1600"/>
              </a:spcBef>
              <a:spcAft>
                <a:spcPts val="0"/>
              </a:spcAft>
              <a:buNone/>
            </a:pPr>
            <a:r>
              <a:rPr lang="ru" sz="1000">
                <a:solidFill>
                  <a:schemeClr val="dk1"/>
                </a:solidFill>
                <a:highlight>
                  <a:srgbClr val="FFFFFF"/>
                </a:highlight>
              </a:rPr>
              <a:t>Рекламная активность: продвигаются за счет личного бренда @doctor.ksenia</a:t>
            </a:r>
            <a:endParaRPr sz="1000">
              <a:solidFill>
                <a:schemeClr val="dk1"/>
              </a:solidFill>
              <a:highlight>
                <a:srgbClr val="FFFFFF"/>
              </a:highlight>
            </a:endParaRPr>
          </a:p>
          <a:p>
            <a:pPr indent="0" lvl="0" marL="0" rtl="0" algn="l">
              <a:spcBef>
                <a:spcPts val="1600"/>
              </a:spcBef>
              <a:spcAft>
                <a:spcPts val="0"/>
              </a:spcAft>
              <a:buNone/>
            </a:pPr>
            <a:r>
              <a:rPr lang="ru" sz="1000">
                <a:solidFill>
                  <a:schemeClr val="dk1"/>
                </a:solidFill>
                <a:highlight>
                  <a:srgbClr val="FFFFFF"/>
                </a:highlight>
              </a:rPr>
              <a:t>Договор с блогером Марикой (визажист)</a:t>
            </a:r>
            <a:endParaRPr sz="1000">
              <a:solidFill>
                <a:schemeClr val="dk1"/>
              </a:solidFill>
              <a:highlight>
                <a:srgbClr val="FFFFFF"/>
              </a:highlight>
            </a:endParaRPr>
          </a:p>
          <a:p>
            <a:pPr indent="0" lvl="0" marL="0" rtl="0" algn="l">
              <a:spcBef>
                <a:spcPts val="1600"/>
              </a:spcBef>
              <a:spcAft>
                <a:spcPts val="1600"/>
              </a:spcAft>
              <a:buNone/>
            </a:pPr>
            <a:r>
              <a:t/>
            </a:r>
            <a:endParaRPr sz="1000">
              <a:solidFill>
                <a:schemeClr val="dk1"/>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idx="1" type="body"/>
          </p:nvPr>
        </p:nvSpPr>
        <p:spPr>
          <a:xfrm>
            <a:off x="311700" y="302125"/>
            <a:ext cx="4354800" cy="431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rgbClr val="434343"/>
                </a:solidFill>
              </a:rPr>
              <a:t>Маркетинговые цели:</a:t>
            </a:r>
            <a:endParaRPr b="1">
              <a:solidFill>
                <a:srgbClr val="434343"/>
              </a:solidFill>
            </a:endParaRPr>
          </a:p>
          <a:p>
            <a:pPr indent="0" lvl="0" marL="0" rtl="0" algn="l">
              <a:spcBef>
                <a:spcPts val="1600"/>
              </a:spcBef>
              <a:spcAft>
                <a:spcPts val="0"/>
              </a:spcAft>
              <a:buNone/>
            </a:pPr>
            <a:r>
              <a:rPr lang="ru">
                <a:solidFill>
                  <a:srgbClr val="434343"/>
                </a:solidFill>
              </a:rPr>
              <a:t>Привлечение новых клиентов, закрепление на существующем рынке Челябинска и Челябинской области</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rPr b="1" lang="ru">
                <a:solidFill>
                  <a:srgbClr val="434343"/>
                </a:solidFill>
              </a:rPr>
              <a:t>Коммуникационные задачи:</a:t>
            </a:r>
            <a:endParaRPr b="1">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rPr lang="ru">
                <a:solidFill>
                  <a:srgbClr val="434343"/>
                </a:solidFill>
              </a:rPr>
              <a:t>Увеличение знания о клинике Trinite, повышение узнаваемости бренда, стать в умах потребителей лидером Челябинского рынка anti age.</a:t>
            </a:r>
            <a:endParaRPr>
              <a:solidFill>
                <a:srgbClr val="434343"/>
              </a:solidFill>
            </a:endParaRPr>
          </a:p>
          <a:p>
            <a:pPr indent="0" lvl="0" marL="0" rtl="0" algn="l">
              <a:spcBef>
                <a:spcPts val="0"/>
              </a:spcBef>
              <a:spcAft>
                <a:spcPts val="1600"/>
              </a:spcAft>
              <a:buNone/>
            </a:pPr>
            <a:r>
              <a:t/>
            </a:r>
            <a:endParaRPr/>
          </a:p>
        </p:txBody>
      </p:sp>
      <p:sp>
        <p:nvSpPr>
          <p:cNvPr id="61" name="Google Shape;61;p14"/>
          <p:cNvSpPr txBox="1"/>
          <p:nvPr>
            <p:ph idx="1" type="body"/>
          </p:nvPr>
        </p:nvSpPr>
        <p:spPr>
          <a:xfrm>
            <a:off x="5038650" y="302125"/>
            <a:ext cx="3476700" cy="23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t>Задачи агентства</a:t>
            </a:r>
            <a:r>
              <a:rPr b="1" lang="ru"/>
              <a:t>:</a:t>
            </a:r>
            <a:endParaRPr b="1"/>
          </a:p>
          <a:p>
            <a:pPr indent="-342900" lvl="0" marL="457200" rtl="0" algn="l">
              <a:spcBef>
                <a:spcPts val="1600"/>
              </a:spcBef>
              <a:spcAft>
                <a:spcPts val="0"/>
              </a:spcAft>
              <a:buSzPts val="1800"/>
              <a:buAutoNum type="arabicPeriod"/>
            </a:pPr>
            <a:r>
              <a:rPr lang="ru">
                <a:solidFill>
                  <a:srgbClr val="434343"/>
                </a:solidFill>
              </a:rPr>
              <a:t>Разработать </a:t>
            </a:r>
            <a:r>
              <a:rPr lang="ru">
                <a:solidFill>
                  <a:srgbClr val="434343"/>
                </a:solidFill>
              </a:rPr>
              <a:t>позиционирование </a:t>
            </a:r>
            <a:r>
              <a:rPr lang="ru">
                <a:solidFill>
                  <a:srgbClr val="434343"/>
                </a:solidFill>
              </a:rPr>
              <a:t>бренда Trinite</a:t>
            </a:r>
            <a:r>
              <a:rPr lang="ru"/>
              <a:t>.</a:t>
            </a:r>
            <a:endParaRPr/>
          </a:p>
          <a:p>
            <a:pPr indent="-342900" lvl="0" marL="457200" rtl="0" algn="l">
              <a:spcBef>
                <a:spcPts val="0"/>
              </a:spcBef>
              <a:spcAft>
                <a:spcPts val="0"/>
              </a:spcAft>
              <a:buSzPts val="1800"/>
              <a:buAutoNum type="arabicPeriod"/>
            </a:pPr>
            <a:r>
              <a:rPr lang="ru"/>
              <a:t>Разработать стратегию вывода бренда на рынок.</a:t>
            </a:r>
            <a:endParaRPr/>
          </a:p>
          <a:p>
            <a:pPr indent="0" lvl="0" marL="0" rtl="0" algn="l">
              <a:spcBef>
                <a:spcPts val="1600"/>
              </a:spcBef>
              <a:spcAft>
                <a:spcPts val="1600"/>
              </a:spcAft>
              <a:buNone/>
            </a:pPr>
            <a:r>
              <a:t/>
            </a:r>
            <a:endParaRPr/>
          </a:p>
        </p:txBody>
      </p:sp>
      <p:sp>
        <p:nvSpPr>
          <p:cNvPr id="62" name="Google Shape;62;p14"/>
          <p:cNvSpPr txBox="1"/>
          <p:nvPr>
            <p:ph idx="1" type="body"/>
          </p:nvPr>
        </p:nvSpPr>
        <p:spPr>
          <a:xfrm>
            <a:off x="5038650" y="2750050"/>
            <a:ext cx="3476700" cy="16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t>Бизнес</a:t>
            </a:r>
            <a:r>
              <a:rPr b="1" lang="ru"/>
              <a:t> цели:</a:t>
            </a:r>
            <a:endParaRPr b="1"/>
          </a:p>
          <a:p>
            <a:pPr indent="-342900" lvl="0" marL="457200" rtl="0" algn="l">
              <a:spcBef>
                <a:spcPts val="1600"/>
              </a:spcBef>
              <a:spcAft>
                <a:spcPts val="0"/>
              </a:spcAft>
              <a:buSzPts val="1800"/>
              <a:buAutoNum type="arabicPeriod"/>
            </a:pPr>
            <a:r>
              <a:rPr lang="ru"/>
              <a:t>Запуск и развитие новой клиники для женщин.</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Выводы по конкурентам </a:t>
            </a:r>
            <a:endParaRPr/>
          </a:p>
        </p:txBody>
      </p:sp>
      <p:sp>
        <p:nvSpPr>
          <p:cNvPr id="187" name="Google Shape;187;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000">
                <a:solidFill>
                  <a:schemeClr val="dk1"/>
                </a:solidFill>
                <a:highlight>
                  <a:srgbClr val="FFFFFF"/>
                </a:highlight>
              </a:rPr>
              <a:t>1. Все используют соцсети как инструмент для продвижения своих услуг и для общения с пользователями.</a:t>
            </a:r>
            <a:endParaRPr sz="1000">
              <a:solidFill>
                <a:schemeClr val="dk1"/>
              </a:solidFill>
              <a:highlight>
                <a:srgbClr val="FFFFFF"/>
              </a:highlight>
            </a:endParaRPr>
          </a:p>
          <a:p>
            <a:pPr indent="0" lvl="0" marL="0" rtl="0" algn="l">
              <a:spcBef>
                <a:spcPts val="1600"/>
              </a:spcBef>
              <a:spcAft>
                <a:spcPts val="0"/>
              </a:spcAft>
              <a:buNone/>
            </a:pPr>
            <a:r>
              <a:rPr lang="ru" sz="1000">
                <a:solidFill>
                  <a:schemeClr val="dk1"/>
                </a:solidFill>
                <a:highlight>
                  <a:srgbClr val="FFFFFF"/>
                </a:highlight>
              </a:rPr>
              <a:t>2. Контекстная реклама и наружная реклама - наиболее востребованные каналы продвижения у конкурентов.</a:t>
            </a:r>
            <a:endParaRPr sz="1000">
              <a:solidFill>
                <a:schemeClr val="dk1"/>
              </a:solidFill>
              <a:highlight>
                <a:srgbClr val="FFFFFF"/>
              </a:highlight>
            </a:endParaRPr>
          </a:p>
          <a:p>
            <a:pPr indent="0" lvl="0" marL="0" rtl="0" algn="l">
              <a:spcBef>
                <a:spcPts val="1600"/>
              </a:spcBef>
              <a:spcAft>
                <a:spcPts val="0"/>
              </a:spcAft>
              <a:buNone/>
            </a:pPr>
            <a:r>
              <a:rPr lang="ru" sz="1000">
                <a:solidFill>
                  <a:schemeClr val="dk1"/>
                </a:solidFill>
                <a:highlight>
                  <a:srgbClr val="FFFFFF"/>
                </a:highlight>
              </a:rPr>
              <a:t>3. Позиционирование anti-age просматривается только у клиники Elleon, остальные во главу угла ставят косметологию в целом. Можно сказать, что в Челябинском регионе эта ниша свободна.</a:t>
            </a:r>
            <a:endParaRPr sz="1000">
              <a:solidFill>
                <a:schemeClr val="dk1"/>
              </a:solidFill>
              <a:highlight>
                <a:srgbClr val="FFFFFF"/>
              </a:highlight>
            </a:endParaRPr>
          </a:p>
          <a:p>
            <a:pPr indent="0" lvl="0" marL="0" rtl="0" algn="l">
              <a:spcBef>
                <a:spcPts val="1600"/>
              </a:spcBef>
              <a:spcAft>
                <a:spcPts val="0"/>
              </a:spcAft>
              <a:buNone/>
            </a:pPr>
            <a:r>
              <a:rPr lang="ru" sz="1000">
                <a:solidFill>
                  <a:schemeClr val="dk1"/>
                </a:solidFill>
                <a:highlight>
                  <a:srgbClr val="FFFFFF"/>
                </a:highlight>
              </a:rPr>
              <a:t>4. У всех конкурентов есть услуги омоложения, но способы разные. Чтобы понять, где лучше, клиенту нужно провести подробный  анализ аппаратов и методов. Или пойти по пути наименьшего сопротивления: послушать совет подруги/родственницы, или записаться в клинику о которой много слышит и видит рекламы и отзывов.</a:t>
            </a:r>
            <a:endParaRPr sz="1000">
              <a:solidFill>
                <a:schemeClr val="dk1"/>
              </a:solidFill>
              <a:highlight>
                <a:srgbClr val="FFFFFF"/>
              </a:highlight>
            </a:endParaRPr>
          </a:p>
          <a:p>
            <a:pPr indent="0" lvl="0" marL="0" rtl="0" algn="l">
              <a:spcBef>
                <a:spcPts val="1600"/>
              </a:spcBef>
              <a:spcAft>
                <a:spcPts val="1600"/>
              </a:spcAft>
              <a:buNone/>
            </a:pPr>
            <a:r>
              <a:rPr lang="ru" sz="1000">
                <a:solidFill>
                  <a:schemeClr val="dk1"/>
                </a:solidFill>
                <a:highlight>
                  <a:srgbClr val="FFFFFF"/>
                </a:highlight>
              </a:rPr>
              <a:t>5. Аудитория у всех конкурентов примерно одинаковая, женщины с дефектами кожи (рубцы, старение), с желанием поменять что-то в себе (грудь, губы, лишний вес). Большинство рекламных сообщений направлено именно на красоту и конкретную услугу.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240550" y="310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Censydiam</a:t>
            </a:r>
            <a:endParaRPr/>
          </a:p>
        </p:txBody>
      </p:sp>
      <p:cxnSp>
        <p:nvCxnSpPr>
          <p:cNvPr id="193" name="Google Shape;193;p33"/>
          <p:cNvCxnSpPr>
            <a:stCxn id="192" idx="2"/>
          </p:cNvCxnSpPr>
          <p:nvPr/>
        </p:nvCxnSpPr>
        <p:spPr>
          <a:xfrm flipH="1">
            <a:off x="4498450" y="883025"/>
            <a:ext cx="2400" cy="3552900"/>
          </a:xfrm>
          <a:prstGeom prst="straightConnector1">
            <a:avLst/>
          </a:prstGeom>
          <a:noFill/>
          <a:ln cap="flat" cmpd="sng" w="9525">
            <a:solidFill>
              <a:schemeClr val="dk2"/>
            </a:solidFill>
            <a:prstDash val="solid"/>
            <a:round/>
            <a:headEnd len="med" w="med" type="none"/>
            <a:tailEnd len="med" w="med" type="none"/>
          </a:ln>
        </p:spPr>
      </p:cxnSp>
      <p:cxnSp>
        <p:nvCxnSpPr>
          <p:cNvPr id="194" name="Google Shape;194;p33"/>
          <p:cNvCxnSpPr/>
          <p:nvPr/>
        </p:nvCxnSpPr>
        <p:spPr>
          <a:xfrm>
            <a:off x="1910400" y="2573275"/>
            <a:ext cx="5630400" cy="12600"/>
          </a:xfrm>
          <a:prstGeom prst="straightConnector1">
            <a:avLst/>
          </a:prstGeom>
          <a:noFill/>
          <a:ln cap="flat" cmpd="sng" w="9525">
            <a:solidFill>
              <a:schemeClr val="dk2"/>
            </a:solidFill>
            <a:prstDash val="solid"/>
            <a:round/>
            <a:headEnd len="med" w="med" type="none"/>
            <a:tailEnd len="med" w="med" type="none"/>
          </a:ln>
        </p:spPr>
      </p:cxnSp>
      <p:cxnSp>
        <p:nvCxnSpPr>
          <p:cNvPr id="195" name="Google Shape;195;p33"/>
          <p:cNvCxnSpPr/>
          <p:nvPr/>
        </p:nvCxnSpPr>
        <p:spPr>
          <a:xfrm flipH="1" rot="10800000">
            <a:off x="2683100" y="1242575"/>
            <a:ext cx="3458100" cy="2833800"/>
          </a:xfrm>
          <a:prstGeom prst="straightConnector1">
            <a:avLst/>
          </a:prstGeom>
          <a:noFill/>
          <a:ln cap="flat" cmpd="sng" w="9525">
            <a:solidFill>
              <a:schemeClr val="dk2"/>
            </a:solidFill>
            <a:prstDash val="solid"/>
            <a:round/>
            <a:headEnd len="med" w="med" type="none"/>
            <a:tailEnd len="med" w="med" type="none"/>
          </a:ln>
        </p:spPr>
      </p:cxnSp>
      <p:cxnSp>
        <p:nvCxnSpPr>
          <p:cNvPr id="196" name="Google Shape;196;p33"/>
          <p:cNvCxnSpPr/>
          <p:nvPr/>
        </p:nvCxnSpPr>
        <p:spPr>
          <a:xfrm>
            <a:off x="2634475" y="1272425"/>
            <a:ext cx="4119900" cy="2908800"/>
          </a:xfrm>
          <a:prstGeom prst="straightConnector1">
            <a:avLst/>
          </a:prstGeom>
          <a:noFill/>
          <a:ln cap="flat" cmpd="sng" w="9525">
            <a:solidFill>
              <a:schemeClr val="dk2"/>
            </a:solidFill>
            <a:prstDash val="solid"/>
            <a:round/>
            <a:headEnd len="med" w="med" type="none"/>
            <a:tailEnd len="med" w="med" type="none"/>
          </a:ln>
        </p:spPr>
      </p:cxnSp>
      <p:sp>
        <p:nvSpPr>
          <p:cNvPr id="197" name="Google Shape;197;p33"/>
          <p:cNvSpPr txBox="1"/>
          <p:nvPr/>
        </p:nvSpPr>
        <p:spPr>
          <a:xfrm>
            <a:off x="3733075" y="713125"/>
            <a:ext cx="16356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t>Гедонизм</a:t>
            </a:r>
            <a:endParaRPr/>
          </a:p>
        </p:txBody>
      </p:sp>
      <p:sp>
        <p:nvSpPr>
          <p:cNvPr id="198" name="Google Shape;198;p33"/>
          <p:cNvSpPr txBox="1"/>
          <p:nvPr/>
        </p:nvSpPr>
        <p:spPr>
          <a:xfrm>
            <a:off x="5982825" y="883025"/>
            <a:ext cx="16356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t>Единение</a:t>
            </a:r>
            <a:endParaRPr/>
          </a:p>
        </p:txBody>
      </p:sp>
      <p:sp>
        <p:nvSpPr>
          <p:cNvPr id="199" name="Google Shape;199;p33"/>
          <p:cNvSpPr txBox="1"/>
          <p:nvPr/>
        </p:nvSpPr>
        <p:spPr>
          <a:xfrm>
            <a:off x="998875" y="1017625"/>
            <a:ext cx="16356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3"/>
          <p:cNvSpPr txBox="1"/>
          <p:nvPr/>
        </p:nvSpPr>
        <p:spPr>
          <a:xfrm>
            <a:off x="7024200" y="2267250"/>
            <a:ext cx="16356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t>Принадлежность</a:t>
            </a:r>
            <a:endParaRPr/>
          </a:p>
        </p:txBody>
      </p:sp>
      <p:sp>
        <p:nvSpPr>
          <p:cNvPr id="201" name="Google Shape;201;p33"/>
          <p:cNvSpPr txBox="1"/>
          <p:nvPr/>
        </p:nvSpPr>
        <p:spPr>
          <a:xfrm>
            <a:off x="6614825" y="4096325"/>
            <a:ext cx="16356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t>Защита</a:t>
            </a:r>
            <a:endParaRPr/>
          </a:p>
        </p:txBody>
      </p:sp>
      <p:sp>
        <p:nvSpPr>
          <p:cNvPr id="202" name="Google Shape;202;p33"/>
          <p:cNvSpPr txBox="1"/>
          <p:nvPr/>
        </p:nvSpPr>
        <p:spPr>
          <a:xfrm>
            <a:off x="3754200" y="4570625"/>
            <a:ext cx="16356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t>Контроль</a:t>
            </a:r>
            <a:endParaRPr/>
          </a:p>
        </p:txBody>
      </p:sp>
      <p:sp>
        <p:nvSpPr>
          <p:cNvPr id="203" name="Google Shape;203;p33"/>
          <p:cNvSpPr txBox="1"/>
          <p:nvPr/>
        </p:nvSpPr>
        <p:spPr>
          <a:xfrm>
            <a:off x="1738650" y="4033925"/>
            <a:ext cx="16356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t>Признание</a:t>
            </a:r>
            <a:endParaRPr/>
          </a:p>
        </p:txBody>
      </p:sp>
      <p:sp>
        <p:nvSpPr>
          <p:cNvPr id="204" name="Google Shape;204;p33"/>
          <p:cNvSpPr txBox="1"/>
          <p:nvPr/>
        </p:nvSpPr>
        <p:spPr>
          <a:xfrm>
            <a:off x="998875" y="1187525"/>
            <a:ext cx="16356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t>Жизненные силы</a:t>
            </a:r>
            <a:endParaRPr/>
          </a:p>
        </p:txBody>
      </p:sp>
      <p:sp>
        <p:nvSpPr>
          <p:cNvPr id="205" name="Google Shape;205;p33"/>
          <p:cNvSpPr txBox="1"/>
          <p:nvPr/>
        </p:nvSpPr>
        <p:spPr>
          <a:xfrm>
            <a:off x="998875" y="2525775"/>
            <a:ext cx="16356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t>Власть</a:t>
            </a:r>
            <a:endParaRPr/>
          </a:p>
        </p:txBody>
      </p:sp>
      <p:sp>
        <p:nvSpPr>
          <p:cNvPr id="206" name="Google Shape;206;p33"/>
          <p:cNvSpPr txBox="1"/>
          <p:nvPr/>
        </p:nvSpPr>
        <p:spPr>
          <a:xfrm>
            <a:off x="6754375" y="3060125"/>
            <a:ext cx="2696700" cy="10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900"/>
              <a:t>Золотое сечение</a:t>
            </a:r>
            <a:endParaRPr sz="900"/>
          </a:p>
          <a:p>
            <a:pPr indent="0" lvl="0" marL="0" rtl="0" algn="l">
              <a:spcBef>
                <a:spcPts val="0"/>
              </a:spcBef>
              <a:spcAft>
                <a:spcPts val="0"/>
              </a:spcAft>
              <a:buNone/>
            </a:pPr>
            <a:r>
              <a:rPr lang="ru" sz="900"/>
              <a:t>Capsula</a:t>
            </a:r>
            <a:endParaRPr sz="900"/>
          </a:p>
          <a:p>
            <a:pPr indent="0" lvl="0" marL="0" rtl="0" algn="l">
              <a:spcBef>
                <a:spcPts val="0"/>
              </a:spcBef>
              <a:spcAft>
                <a:spcPts val="0"/>
              </a:spcAft>
              <a:buNone/>
            </a:pPr>
            <a:r>
              <a:rPr lang="ru" sz="900"/>
              <a:t>Источник</a:t>
            </a:r>
            <a:endParaRPr sz="900"/>
          </a:p>
          <a:p>
            <a:pPr indent="0" lvl="0" marL="0" rtl="0" algn="l">
              <a:spcBef>
                <a:spcPts val="0"/>
              </a:spcBef>
              <a:spcAft>
                <a:spcPts val="0"/>
              </a:spcAft>
              <a:buNone/>
            </a:pPr>
            <a:r>
              <a:rPr lang="ru" sz="900"/>
              <a:t>Jeternel</a:t>
            </a:r>
            <a:endParaRPr sz="900"/>
          </a:p>
          <a:p>
            <a:pPr indent="0" lvl="0" marL="0" rtl="0" algn="l">
              <a:spcBef>
                <a:spcPts val="0"/>
              </a:spcBef>
              <a:spcAft>
                <a:spcPts val="0"/>
              </a:spcAft>
              <a:buNone/>
            </a:pPr>
            <a:r>
              <a:rPr lang="ru" sz="900"/>
              <a:t>Elleon</a:t>
            </a:r>
            <a:endParaRPr sz="900"/>
          </a:p>
          <a:p>
            <a:pPr indent="0" lvl="0" marL="0" rtl="0" algn="l">
              <a:spcBef>
                <a:spcPts val="0"/>
              </a:spcBef>
              <a:spcAft>
                <a:spcPts val="0"/>
              </a:spcAft>
              <a:buNone/>
            </a:pPr>
            <a:r>
              <a:rPr lang="ru" sz="900"/>
              <a:t>Лотос</a:t>
            </a:r>
            <a:endParaRPr sz="900"/>
          </a:p>
          <a:p>
            <a:pPr indent="0" lvl="0" marL="0" rtl="0" algn="l">
              <a:spcBef>
                <a:spcPts val="0"/>
              </a:spcBef>
              <a:spcAft>
                <a:spcPts val="0"/>
              </a:spcAft>
              <a:buNone/>
            </a:pPr>
            <a:r>
              <a:rPr lang="ru" sz="900"/>
              <a:t>Линлайн</a:t>
            </a:r>
            <a:endParaRPr sz="900"/>
          </a:p>
        </p:txBody>
      </p:sp>
      <p:sp>
        <p:nvSpPr>
          <p:cNvPr id="207" name="Google Shape;207;p33"/>
          <p:cNvSpPr txBox="1"/>
          <p:nvPr/>
        </p:nvSpPr>
        <p:spPr>
          <a:xfrm>
            <a:off x="7024200" y="1900175"/>
            <a:ext cx="1818000" cy="4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t>Maxima</a:t>
            </a:r>
            <a:endParaRPr/>
          </a:p>
        </p:txBody>
      </p:sp>
      <p:sp>
        <p:nvSpPr>
          <p:cNvPr id="208" name="Google Shape;208;p33"/>
          <p:cNvSpPr txBox="1"/>
          <p:nvPr/>
        </p:nvSpPr>
        <p:spPr>
          <a:xfrm>
            <a:off x="3804150" y="1017625"/>
            <a:ext cx="15357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t>Dipplex</a:t>
            </a:r>
            <a:endParaRPr/>
          </a:p>
        </p:txBody>
      </p:sp>
      <p:sp>
        <p:nvSpPr>
          <p:cNvPr id="209" name="Google Shape;209;p33"/>
          <p:cNvSpPr txBox="1"/>
          <p:nvPr/>
        </p:nvSpPr>
        <p:spPr>
          <a:xfrm>
            <a:off x="1673175" y="3729425"/>
            <a:ext cx="12234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t>Oval</a:t>
            </a:r>
            <a:endParaRPr/>
          </a:p>
        </p:txBody>
      </p:sp>
      <p:pic>
        <p:nvPicPr>
          <p:cNvPr id="210" name="Google Shape;210;p33"/>
          <p:cNvPicPr preferRelativeResize="0"/>
          <p:nvPr/>
        </p:nvPicPr>
        <p:blipFill>
          <a:blip r:embed="rId4">
            <a:alphaModFix/>
          </a:blip>
          <a:stretch>
            <a:fillRect/>
          </a:stretch>
        </p:blipFill>
        <p:spPr>
          <a:xfrm>
            <a:off x="5789050" y="713113"/>
            <a:ext cx="3810000" cy="2352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311700" y="464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t>Censydiam </a:t>
            </a:r>
            <a:endParaRPr/>
          </a:p>
        </p:txBody>
      </p:sp>
      <p:sp>
        <p:nvSpPr>
          <p:cNvPr id="216" name="Google Shape;216;p34"/>
          <p:cNvSpPr txBox="1"/>
          <p:nvPr>
            <p:ph idx="1" type="body"/>
          </p:nvPr>
        </p:nvSpPr>
        <p:spPr>
          <a:xfrm>
            <a:off x="311700" y="1152475"/>
            <a:ext cx="8520600" cy="37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100"/>
              <a:t>Большинство конкурентов сконцентрированы в векторе защиты, так как стремятся окружить клиента заботой, убедить в безопасности процедур и квалификации своих врачей. </a:t>
            </a:r>
            <a:endParaRPr sz="1100"/>
          </a:p>
          <a:p>
            <a:pPr indent="0" lvl="0" marL="0" rtl="0" algn="l">
              <a:spcBef>
                <a:spcPts val="1600"/>
              </a:spcBef>
              <a:spcAft>
                <a:spcPts val="0"/>
              </a:spcAft>
              <a:buNone/>
            </a:pPr>
            <a:r>
              <a:rPr lang="ru" sz="1100"/>
              <a:t>Dipplex обособлен от конкурентов, они используют заголовки Умная-я, красивая-я, помогая осознать и прочувствовать удовольствие от своего тела после процедур. Избавление от комплексов - реализация своих потребностей, наслаждение собой. </a:t>
            </a:r>
            <a:endParaRPr sz="1100"/>
          </a:p>
          <a:p>
            <a:pPr indent="0" lvl="0" marL="0" rtl="0" algn="l">
              <a:spcBef>
                <a:spcPts val="1600"/>
              </a:spcBef>
              <a:spcAft>
                <a:spcPts val="0"/>
              </a:spcAft>
              <a:buNone/>
            </a:pPr>
            <a:r>
              <a:rPr lang="ru" sz="1100"/>
              <a:t>Maxima тоже старается обособиться своим подходом к обслуживанию. они сделали детскую, кафе. Намекают на клубность, стараясь тем самым привязать клиента к одной клинике.</a:t>
            </a:r>
            <a:endParaRPr sz="1100"/>
          </a:p>
          <a:p>
            <a:pPr indent="0" lvl="0" marL="0" rtl="0" algn="l">
              <a:spcBef>
                <a:spcPts val="1600"/>
              </a:spcBef>
              <a:spcAft>
                <a:spcPts val="0"/>
              </a:spcAft>
              <a:buNone/>
            </a:pPr>
            <a:r>
              <a:rPr lang="ru" sz="1100"/>
              <a:t>Выводы: лезть в гущу конкурентов - не самое выгодное решение, тогда придется тратить большие деньги на продвижение в этой нише, захватывая все информационные каналы.</a:t>
            </a:r>
            <a:endParaRPr sz="1100"/>
          </a:p>
          <a:p>
            <a:pPr indent="0" lvl="0" marL="0" rtl="0" algn="l">
              <a:spcBef>
                <a:spcPts val="1600"/>
              </a:spcBef>
              <a:spcAft>
                <a:spcPts val="0"/>
              </a:spcAft>
              <a:buNone/>
            </a:pPr>
            <a:r>
              <a:rPr lang="ru" sz="1100"/>
              <a:t>Свободный вектор - контроль и признание, необходимо формировать позиционирование, ориентируясь на это направление.</a:t>
            </a:r>
            <a:endParaRPr sz="1100"/>
          </a:p>
          <a:p>
            <a:pPr indent="0" lvl="0" marL="0" rtl="0" algn="l">
              <a:spcBef>
                <a:spcPts val="1600"/>
              </a:spcBef>
              <a:spcAft>
                <a:spcPts val="1600"/>
              </a:spcAft>
              <a:buNone/>
            </a:pPr>
            <a:r>
              <a:rPr lang="ru" sz="1100"/>
              <a:t>.</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249475" y="140825"/>
            <a:ext cx="8520600" cy="3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Аудитория</a:t>
            </a:r>
            <a:endParaRPr/>
          </a:p>
        </p:txBody>
      </p:sp>
      <p:sp>
        <p:nvSpPr>
          <p:cNvPr id="222" name="Google Shape;222;p35"/>
          <p:cNvSpPr txBox="1"/>
          <p:nvPr>
            <p:ph idx="1" type="body"/>
          </p:nvPr>
        </p:nvSpPr>
        <p:spPr>
          <a:xfrm>
            <a:off x="249475" y="706625"/>
            <a:ext cx="8668800" cy="424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100">
                <a:solidFill>
                  <a:schemeClr val="dk1"/>
                </a:solidFill>
                <a:highlight>
                  <a:srgbClr val="FFFFFF"/>
                </a:highlight>
              </a:rPr>
              <a:t>На состоявшихся людей 40-54 лет приходится почти половина (49%) всех косметологических  процедур. </a:t>
            </a:r>
            <a:endParaRPr sz="1100">
              <a:solidFill>
                <a:schemeClr val="dk1"/>
              </a:solidFill>
              <a:highlight>
                <a:srgbClr val="FFFFFF"/>
              </a:highlight>
            </a:endParaRPr>
          </a:p>
          <a:p>
            <a:pPr indent="0" lvl="0" marL="0" rtl="0" algn="l">
              <a:spcBef>
                <a:spcPts val="0"/>
              </a:spcBef>
              <a:spcAft>
                <a:spcPts val="0"/>
              </a:spcAft>
              <a:buNone/>
            </a:pPr>
            <a:r>
              <a:t/>
            </a:r>
            <a:endParaRPr sz="11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ru" sz="1100">
                <a:solidFill>
                  <a:srgbClr val="0E203B"/>
                </a:solidFill>
                <a:highlight>
                  <a:srgbClr val="FFFFFF"/>
                </a:highlight>
              </a:rPr>
              <a:t>Д</a:t>
            </a:r>
            <a:r>
              <a:rPr lang="ru" sz="1100">
                <a:solidFill>
                  <a:srgbClr val="0E203B"/>
                </a:solidFill>
                <a:highlight>
                  <a:srgbClr val="FFFFFF"/>
                </a:highlight>
              </a:rPr>
              <a:t>ля россиян выглядеть «на все сто» чрезвычайно важно. Главная мотивация – чувствовать себя хорошо, подавать хороший пример детям, радовать «вторую половину», а также ощущать контроль, в том числе над своими страхами (*По данным GfK Consumer Life)</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ru" sz="1100">
                <a:solidFill>
                  <a:schemeClr val="dk1"/>
                </a:solidFill>
                <a:highlight>
                  <a:srgbClr val="FFFFFF"/>
                </a:highlight>
              </a:rPr>
              <a:t>Сегодня взрослая женщина ― умная, самостоятельная, свободная, тщательно следит за собой и постоянно пробует новое.</a:t>
            </a:r>
            <a:endParaRPr sz="11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ru" sz="1100">
                <a:solidFill>
                  <a:schemeClr val="dk1"/>
                </a:solidFill>
                <a:highlight>
                  <a:srgbClr val="FFFFFF"/>
                </a:highlight>
              </a:rPr>
              <a:t> </a:t>
            </a:r>
            <a:endParaRPr sz="1100">
              <a:solidFill>
                <a:schemeClr val="dk1"/>
              </a:solidFill>
              <a:highlight>
                <a:srgbClr val="FFFFFF"/>
              </a:highlight>
            </a:endParaRPr>
          </a:p>
          <a:p>
            <a:pPr indent="0" lvl="0" marL="0" rtl="0" algn="l">
              <a:spcBef>
                <a:spcPts val="0"/>
              </a:spcBef>
              <a:spcAft>
                <a:spcPts val="0"/>
              </a:spcAft>
              <a:buNone/>
            </a:pPr>
            <a:r>
              <a:rPr lang="ru" sz="1100">
                <a:solidFill>
                  <a:schemeClr val="dk1"/>
                </a:solidFill>
                <a:highlight>
                  <a:srgbClr val="FFFFFF"/>
                </a:highlight>
              </a:rPr>
              <a:t>Век технологий дает зрелой женщине очень много возможностей и информации, чтобы хорошо выглядеть, развиваться, жить дольше и интереснее. Она </a:t>
            </a:r>
            <a:r>
              <a:rPr lang="ru" sz="1100">
                <a:solidFill>
                  <a:schemeClr val="dk1"/>
                </a:solidFill>
                <a:highlight>
                  <a:srgbClr val="FFFFFF"/>
                </a:highlight>
              </a:rPr>
              <a:t>хочет быть стильной и молодой, з</a:t>
            </a:r>
            <a:r>
              <a:rPr lang="ru" sz="1100">
                <a:solidFill>
                  <a:schemeClr val="dk1"/>
                </a:solidFill>
                <a:highlight>
                  <a:srgbClr val="FFFFFF"/>
                </a:highlight>
              </a:rPr>
              <a:t>нает, что такое инстаграм и фейсбук.  </a:t>
            </a:r>
            <a:endParaRPr sz="11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ru" sz="1100">
                <a:solidFill>
                  <a:schemeClr val="dk1"/>
                </a:solidFill>
                <a:highlight>
                  <a:srgbClr val="FFFFFF"/>
                </a:highlight>
              </a:rPr>
              <a:t> </a:t>
            </a:r>
            <a:endParaRPr sz="1100">
              <a:solidFill>
                <a:schemeClr val="dk1"/>
              </a:solidFill>
              <a:highlight>
                <a:srgbClr val="FFFFFF"/>
              </a:highlight>
            </a:endParaRPr>
          </a:p>
          <a:p>
            <a:pPr indent="0" lvl="0" marL="0" rtl="0" algn="l">
              <a:spcBef>
                <a:spcPts val="0"/>
              </a:spcBef>
              <a:spcAft>
                <a:spcPts val="0"/>
              </a:spcAft>
              <a:buNone/>
            </a:pPr>
            <a:r>
              <a:rPr lang="ru" sz="1100">
                <a:solidFill>
                  <a:schemeClr val="dk1"/>
                </a:solidFill>
                <a:highlight>
                  <a:srgbClr val="FFFFFF"/>
                </a:highlight>
              </a:rPr>
              <a:t>62% женщин старше 40 лет посещают салоны красоты и занимаются спортом. *(По </a:t>
            </a:r>
            <a:r>
              <a:rPr lang="ru" sz="1100" u="sng">
                <a:solidFill>
                  <a:schemeClr val="hlink"/>
                </a:solidFill>
                <a:highlight>
                  <a:srgbClr val="FFFFFF"/>
                </a:highlight>
                <a:hlinkClick r:id="rId3"/>
              </a:rPr>
              <a:t>данным</a:t>
            </a:r>
            <a:r>
              <a:rPr lang="ru" sz="1100">
                <a:solidFill>
                  <a:schemeClr val="dk1"/>
                </a:solidFill>
                <a:highlight>
                  <a:srgbClr val="FFFFFF"/>
                </a:highlight>
              </a:rPr>
              <a:t> BBDO)</a:t>
            </a:r>
            <a:endParaRPr sz="11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FF"/>
              </a:highlight>
            </a:endParaRPr>
          </a:p>
          <a:p>
            <a:pPr indent="0" lvl="0" marL="0" rtl="0" algn="l">
              <a:spcBef>
                <a:spcPts val="0"/>
              </a:spcBef>
              <a:spcAft>
                <a:spcPts val="0"/>
              </a:spcAft>
              <a:buNone/>
            </a:pPr>
            <a:r>
              <a:rPr lang="ru" sz="1100">
                <a:solidFill>
                  <a:schemeClr val="dk1"/>
                </a:solidFill>
                <a:highlight>
                  <a:srgbClr val="FFFFFF"/>
                </a:highlight>
              </a:rPr>
              <a:t>Обращений по поводу женской интимной пластики (связанных или не связанных с предшествующими родами) огромное количество. Современные женщины перестают стыдиться интимных проблем, а предпочитают искать различные пути их решения.</a:t>
            </a:r>
            <a:endParaRPr sz="1100">
              <a:solidFill>
                <a:schemeClr val="dk1"/>
              </a:solidFill>
              <a:highlight>
                <a:srgbClr val="FFFFFF"/>
              </a:highlight>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ru" sz="1100">
                <a:solidFill>
                  <a:schemeClr val="dk1"/>
                </a:solidFill>
              </a:rPr>
              <a:t>Потребитель становится более избирательным в выборе косметологических процедур, проявляет более сдержанное отношение к новинкам, старается тратить деньги более разумно.</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rgbClr val="0E203B"/>
              </a:solidFill>
              <a:highlight>
                <a:srgbClr val="FFFFFF"/>
              </a:highlight>
            </a:endParaRPr>
          </a:p>
          <a:p>
            <a:pPr indent="0" lvl="0" marL="0" rtl="0" algn="l">
              <a:spcBef>
                <a:spcPts val="0"/>
              </a:spcBef>
              <a:spcAft>
                <a:spcPts val="0"/>
              </a:spcAft>
              <a:buClr>
                <a:schemeClr val="dk1"/>
              </a:buClr>
              <a:buSzPts val="1100"/>
              <a:buFont typeface="Arial"/>
              <a:buNone/>
            </a:pPr>
            <a:r>
              <a:rPr lang="ru" sz="1100">
                <a:solidFill>
                  <a:srgbClr val="0E203B"/>
                </a:solidFill>
                <a:highlight>
                  <a:srgbClr val="FFFFFF"/>
                </a:highlight>
              </a:rPr>
              <a:t>Лишь 5% тех, кто делал уколы красоты, делали их на дому у косметолога или у себя. Подавляющее большинство  делали это в клинике, салоне или специализированном центре. </a:t>
            </a:r>
            <a:endParaRPr sz="1100">
              <a:solidFill>
                <a:srgbClr val="0E203B"/>
              </a:solidFill>
              <a:highlight>
                <a:srgbClr val="FFFFFF"/>
              </a:highlight>
            </a:endParaRPr>
          </a:p>
          <a:p>
            <a:pPr indent="0" lvl="0" marL="0" rtl="0" algn="l">
              <a:spcBef>
                <a:spcPts val="0"/>
              </a:spcBef>
              <a:spcAft>
                <a:spcPts val="0"/>
              </a:spcAft>
              <a:buClr>
                <a:schemeClr val="dk1"/>
              </a:buClr>
              <a:buSzPts val="1100"/>
              <a:buFont typeface="Arial"/>
              <a:buNone/>
            </a:pPr>
            <a:r>
              <a:rPr lang="ru" sz="1100">
                <a:solidFill>
                  <a:srgbClr val="3E4244"/>
                </a:solidFill>
                <a:highlight>
                  <a:srgbClr val="FFFFFF"/>
                </a:highlight>
              </a:rPr>
              <a:t> </a:t>
            </a:r>
            <a:endParaRPr sz="1100">
              <a:solidFill>
                <a:srgbClr val="3E4244"/>
              </a:solidFill>
              <a:highlight>
                <a:srgbClr val="FFFFFF"/>
              </a:highlight>
            </a:endParaRPr>
          </a:p>
          <a:p>
            <a:pPr indent="0" lvl="0" marL="0" rtl="0" algn="l">
              <a:spcBef>
                <a:spcPts val="900"/>
              </a:spcBef>
              <a:spcAft>
                <a:spcPts val="1600"/>
              </a:spcAft>
              <a:buNone/>
            </a:pPr>
            <a:r>
              <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Аудитория</a:t>
            </a:r>
            <a:endParaRPr/>
          </a:p>
        </p:txBody>
      </p:sp>
      <p:pic>
        <p:nvPicPr>
          <p:cNvPr id="228" name="Google Shape;228;p36" title="Points scored"/>
          <p:cNvPicPr preferRelativeResize="0"/>
          <p:nvPr/>
        </p:nvPicPr>
        <p:blipFill>
          <a:blip r:embed="rId3">
            <a:alphaModFix/>
          </a:blip>
          <a:stretch>
            <a:fillRect/>
          </a:stretch>
        </p:blipFill>
        <p:spPr>
          <a:xfrm>
            <a:off x="0" y="1291706"/>
            <a:ext cx="3648450" cy="2255945"/>
          </a:xfrm>
          <a:prstGeom prst="rect">
            <a:avLst/>
          </a:prstGeom>
          <a:noFill/>
          <a:ln>
            <a:noFill/>
          </a:ln>
        </p:spPr>
      </p:pic>
      <p:sp>
        <p:nvSpPr>
          <p:cNvPr id="229" name="Google Shape;229;p36"/>
          <p:cNvSpPr txBox="1"/>
          <p:nvPr/>
        </p:nvSpPr>
        <p:spPr>
          <a:xfrm>
            <a:off x="384300" y="3969500"/>
            <a:ext cx="26499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900"/>
              <a:t>Женщины, посещающие косметолога/гинеколога</a:t>
            </a:r>
            <a:endParaRPr sz="900"/>
          </a:p>
        </p:txBody>
      </p:sp>
      <p:pic>
        <p:nvPicPr>
          <p:cNvPr id="230" name="Google Shape;230;p36"/>
          <p:cNvPicPr preferRelativeResize="0"/>
          <p:nvPr/>
        </p:nvPicPr>
        <p:blipFill>
          <a:blip r:embed="rId4">
            <a:alphaModFix/>
          </a:blip>
          <a:stretch>
            <a:fillRect/>
          </a:stretch>
        </p:blipFill>
        <p:spPr>
          <a:xfrm>
            <a:off x="3648450" y="1545724"/>
            <a:ext cx="5365049" cy="2764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Результаты глубинных интервью</a:t>
            </a:r>
            <a:endParaRPr/>
          </a:p>
        </p:txBody>
      </p:sp>
      <p:sp>
        <p:nvSpPr>
          <p:cNvPr id="236" name="Google Shape;236;p37"/>
          <p:cNvSpPr txBox="1"/>
          <p:nvPr>
            <p:ph idx="1" type="body"/>
          </p:nvPr>
        </p:nvSpPr>
        <p:spPr>
          <a:xfrm>
            <a:off x="311700" y="1107100"/>
            <a:ext cx="8520600" cy="3808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ru" sz="1200"/>
              <a:t>Девушек до 34 лет не интересовало лазерное интимное омоложение, но они слышали много хороших отзывов об этой методике и не исключают её необходимость в более зрелом возрасте.</a:t>
            </a:r>
            <a:endParaRPr sz="1200"/>
          </a:p>
          <a:p>
            <a:pPr indent="-304800" lvl="0" marL="457200" rtl="0" algn="l">
              <a:spcBef>
                <a:spcPts val="0"/>
              </a:spcBef>
              <a:spcAft>
                <a:spcPts val="0"/>
              </a:spcAft>
              <a:buSzPts val="1200"/>
              <a:buAutoNum type="arabicPeriod"/>
            </a:pPr>
            <a:r>
              <a:rPr lang="ru" sz="1200"/>
              <a:t>Все опрошенные записывались на косметологические процедуры  потому что замечали возрастные изменения на своем лице. Выбирали косметолога по рекомендациям знакомых.</a:t>
            </a:r>
            <a:endParaRPr sz="1200"/>
          </a:p>
          <a:p>
            <a:pPr indent="-304800" lvl="0" marL="457200" rtl="0" algn="l">
              <a:spcBef>
                <a:spcPts val="0"/>
              </a:spcBef>
              <a:spcAft>
                <a:spcPts val="0"/>
              </a:spcAft>
              <a:buSzPts val="1200"/>
              <a:buAutoNum type="arabicPeriod"/>
            </a:pPr>
            <a:r>
              <a:rPr lang="ru" sz="1200"/>
              <a:t>Женщины 45+ уже опробовали многие процедуры на себе, видят разницу между ними. Когда речь идет об инъекции, они тщательно выбирают препарат, который хотят себе ввести, им важно, чтобы косметолог вскрывала препарат при них и после инъекции показывала пустой шприц (т.е. важно знать, что весь препарат использован)</a:t>
            </a:r>
            <a:endParaRPr sz="1200"/>
          </a:p>
          <a:p>
            <a:pPr indent="-304800" lvl="0" marL="457200" rtl="0" algn="l">
              <a:spcBef>
                <a:spcPts val="0"/>
              </a:spcBef>
              <a:spcAft>
                <a:spcPts val="0"/>
              </a:spcAft>
              <a:buSzPts val="1200"/>
              <a:buAutoNum type="arabicPeriod"/>
            </a:pPr>
            <a:r>
              <a:rPr lang="ru" sz="1200"/>
              <a:t>На косметологические процедуры “подсаживаешься”. После них у женщин ощущение, что “все правильно, так и нужно”. </a:t>
            </a:r>
            <a:endParaRPr sz="1200"/>
          </a:p>
          <a:p>
            <a:pPr indent="-304800" lvl="0" marL="457200" rtl="0" algn="l">
              <a:spcBef>
                <a:spcPts val="0"/>
              </a:spcBef>
              <a:spcAft>
                <a:spcPts val="0"/>
              </a:spcAft>
              <a:buClr>
                <a:srgbClr val="434343"/>
              </a:buClr>
              <a:buSzPts val="1200"/>
              <a:buAutoNum type="arabicPeriod"/>
            </a:pPr>
            <a:r>
              <a:rPr lang="ru" sz="1200">
                <a:solidFill>
                  <a:srgbClr val="434343"/>
                </a:solidFill>
                <a:highlight>
                  <a:srgbClr val="FFFFFF"/>
                </a:highlight>
              </a:rPr>
              <a:t>Это норма – следить за собой. Это как сходить к парикмахеру или на маникюр, признак ухоженности, любви к себе</a:t>
            </a:r>
            <a:endParaRPr sz="1200">
              <a:solidFill>
                <a:srgbClr val="434343"/>
              </a:solidFill>
              <a:highlight>
                <a:srgbClr val="FFFFFF"/>
              </a:highlight>
            </a:endParaRPr>
          </a:p>
          <a:p>
            <a:pPr indent="-304800" lvl="0" marL="457200" rtl="0" algn="l">
              <a:spcBef>
                <a:spcPts val="0"/>
              </a:spcBef>
              <a:spcAft>
                <a:spcPts val="0"/>
              </a:spcAft>
              <a:buSzPts val="1200"/>
              <a:buAutoNum type="arabicPeriod"/>
            </a:pPr>
            <a:r>
              <a:rPr lang="ru" sz="1200"/>
              <a:t>Для многих важно, чтобы у специалиста был сертификат и соответствующее образование. Помимо рекомендации знакомых они проверяют также отзывы в интернете о клинике и о враче.</a:t>
            </a:r>
            <a:endParaRPr sz="1200"/>
          </a:p>
          <a:p>
            <a:pPr indent="-304800" lvl="0" marL="457200" rtl="0" algn="l">
              <a:spcBef>
                <a:spcPts val="0"/>
              </a:spcBef>
              <a:spcAft>
                <a:spcPts val="0"/>
              </a:spcAft>
              <a:buSzPts val="1200"/>
              <a:buAutoNum type="arabicPeriod"/>
            </a:pPr>
            <a:r>
              <a:rPr lang="ru" sz="1200"/>
              <a:t>Многим бы понравилось, если бы клиника периодически напоминала о необходимости процедуры (но деликатно, ненавязчиво, возможно по смс или в мессенджерах. Звонки напрягают).</a:t>
            </a:r>
            <a:endParaRPr sz="1200"/>
          </a:p>
          <a:p>
            <a:pPr indent="0" lvl="0" marL="0" rtl="0" algn="l">
              <a:spcBef>
                <a:spcPts val="1600"/>
              </a:spcBef>
              <a:spcAft>
                <a:spcPts val="1600"/>
              </a:spcAft>
              <a:buNone/>
            </a:pPr>
            <a:r>
              <a:t/>
            </a:r>
            <a:endParaRPr sz="1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Сегменты целевой аудитории</a:t>
            </a:r>
            <a:endParaRPr/>
          </a:p>
        </p:txBody>
      </p:sp>
      <p:graphicFrame>
        <p:nvGraphicFramePr>
          <p:cNvPr id="242" name="Google Shape;242;p38"/>
          <p:cNvGraphicFramePr/>
          <p:nvPr/>
        </p:nvGraphicFramePr>
        <p:xfrm>
          <a:off x="599925" y="1346025"/>
          <a:ext cx="3000000" cy="3000000"/>
        </p:xfrm>
        <a:graphic>
          <a:graphicData uri="http://schemas.openxmlformats.org/drawingml/2006/table">
            <a:tbl>
              <a:tblPr>
                <a:noFill/>
                <a:tableStyleId>{F8B17895-B50A-4B8B-944B-00B1E74F595D}</a:tableStyleId>
              </a:tblPr>
              <a:tblGrid>
                <a:gridCol w="3619500"/>
                <a:gridCol w="3619500"/>
              </a:tblGrid>
              <a:tr h="381000">
                <a:tc>
                  <a:txBody>
                    <a:bodyPr/>
                    <a:lstStyle/>
                    <a:p>
                      <a:pPr indent="0" lvl="0" marL="0" rtl="0" algn="l">
                        <a:spcBef>
                          <a:spcPts val="0"/>
                        </a:spcBef>
                        <a:spcAft>
                          <a:spcPts val="0"/>
                        </a:spcAft>
                        <a:buNone/>
                      </a:pPr>
                      <a:r>
                        <a:rPr lang="ru"/>
                        <a:t>Гинекология:</a:t>
                      </a:r>
                      <a:endParaRPr/>
                    </a:p>
                    <a:p>
                      <a:pPr indent="-317500" lvl="0" marL="457200" rtl="0" algn="l">
                        <a:spcBef>
                          <a:spcPts val="0"/>
                        </a:spcBef>
                        <a:spcAft>
                          <a:spcPts val="0"/>
                        </a:spcAft>
                        <a:buSzPts val="1400"/>
                        <a:buAutoNum type="arabicPeriod"/>
                      </a:pPr>
                      <a:r>
                        <a:rPr lang="ru"/>
                        <a:t>врачи-гинекологи </a:t>
                      </a:r>
                      <a:endParaRPr/>
                    </a:p>
                    <a:p>
                      <a:pPr indent="-317500" lvl="0" marL="457200" rtl="0" algn="l">
                        <a:spcBef>
                          <a:spcPts val="0"/>
                        </a:spcBef>
                        <a:spcAft>
                          <a:spcPts val="0"/>
                        </a:spcAft>
                        <a:buSzPts val="1400"/>
                        <a:buAutoNum type="arabicPeriod"/>
                      </a:pPr>
                      <a:r>
                        <a:rPr lang="ru"/>
                        <a:t>женщины (30+) - решение послеродовых проблем - их обычно направляют гинекологи.</a:t>
                      </a:r>
                      <a:endParaRPr/>
                    </a:p>
                    <a:p>
                      <a:pPr indent="-317500" lvl="0" marL="457200" rtl="0" algn="l">
                        <a:spcBef>
                          <a:spcPts val="0"/>
                        </a:spcBef>
                        <a:spcAft>
                          <a:spcPts val="0"/>
                        </a:spcAft>
                        <a:buSzPts val="1400"/>
                        <a:buAutoNum type="arabicPeriod"/>
                      </a:pPr>
                      <a:r>
                        <a:rPr lang="ru"/>
                        <a:t>Женщины 40+, самостоятельно решившие сделать процедуру интимного омоложения. </a:t>
                      </a:r>
                      <a:endParaRPr/>
                    </a:p>
                  </a:txBody>
                  <a:tcPr marT="91425" marB="91425" marR="91425" marL="91425"/>
                </a:tc>
                <a:tc>
                  <a:txBody>
                    <a:bodyPr/>
                    <a:lstStyle/>
                    <a:p>
                      <a:pPr indent="0" lvl="0" marL="0" rtl="0" algn="l">
                        <a:spcBef>
                          <a:spcPts val="0"/>
                        </a:spcBef>
                        <a:spcAft>
                          <a:spcPts val="0"/>
                        </a:spcAft>
                        <a:buNone/>
                      </a:pPr>
                      <a:r>
                        <a:rPr lang="ru"/>
                        <a:t>Косметология:</a:t>
                      </a:r>
                      <a:endParaRPr/>
                    </a:p>
                    <a:p>
                      <a:pPr indent="-317500" lvl="0" marL="457200" rtl="0" algn="l">
                        <a:spcBef>
                          <a:spcPts val="0"/>
                        </a:spcBef>
                        <a:spcAft>
                          <a:spcPts val="0"/>
                        </a:spcAft>
                        <a:buSzPts val="1400"/>
                        <a:buAutoNum type="arabicPeriod"/>
                      </a:pPr>
                      <a:r>
                        <a:rPr lang="ru"/>
                        <a:t>Девушки 18-30 (проблемная кожа, лечение рубцов, акне, постакне).</a:t>
                      </a:r>
                      <a:endParaRPr/>
                    </a:p>
                    <a:p>
                      <a:pPr indent="-317500" lvl="0" marL="457200" rtl="0" algn="l">
                        <a:spcBef>
                          <a:spcPts val="0"/>
                        </a:spcBef>
                        <a:spcAft>
                          <a:spcPts val="0"/>
                        </a:spcAft>
                        <a:buSzPts val="1400"/>
                        <a:buAutoNum type="arabicPeriod"/>
                      </a:pPr>
                      <a:r>
                        <a:rPr lang="ru"/>
                        <a:t>Женщины 30 - 40 лет. Профилактика возрастных изменений, уходовые процедуры. </a:t>
                      </a:r>
                      <a:endParaRPr/>
                    </a:p>
                    <a:p>
                      <a:pPr indent="-317500" lvl="0" marL="457200" rtl="0" algn="l">
                        <a:spcBef>
                          <a:spcPts val="0"/>
                        </a:spcBef>
                        <a:spcAft>
                          <a:spcPts val="0"/>
                        </a:spcAft>
                        <a:buSzPts val="1400"/>
                        <a:buAutoNum type="arabicPeriod"/>
                      </a:pPr>
                      <a:r>
                        <a:rPr lang="ru"/>
                        <a:t>Женщины 40 + - попытка замедлить старение кожи, дорогостоящие процедуры по восстановлению эластичности и упругости.</a:t>
                      </a:r>
                      <a:endParaRPr/>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Ядро целевой аудитории</a:t>
            </a:r>
            <a:endParaRPr/>
          </a:p>
        </p:txBody>
      </p:sp>
      <p:sp>
        <p:nvSpPr>
          <p:cNvPr id="248" name="Google Shape;248;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Женщины 40+ </a:t>
            </a:r>
            <a:endParaRPr/>
          </a:p>
          <a:p>
            <a:pPr indent="0" lvl="0" marL="0" rtl="0" algn="l">
              <a:spcBef>
                <a:spcPts val="1600"/>
              </a:spcBef>
              <a:spcAft>
                <a:spcPts val="0"/>
              </a:spcAft>
              <a:buNone/>
            </a:pPr>
            <a:r>
              <a:rPr lang="ru" sz="1200">
                <a:solidFill>
                  <a:schemeClr val="dk1"/>
                </a:solidFill>
              </a:rPr>
              <a:t>Женщина с определенным уровнем знаний, требованием к жизни, стабильно высоким доходом (средний + и выше), которая готова вкладывать в свое здоровье и красоту деньги, понимает необходимость и ценность этих процедур. Цели преследуют разные: удачно выйти замуж, сохранить брак, быть «актуальными» в профессиональной среде. </a:t>
            </a:r>
            <a:endParaRPr sz="1200">
              <a:solidFill>
                <a:schemeClr val="dk1"/>
              </a:solidFill>
            </a:endParaRPr>
          </a:p>
          <a:p>
            <a:pPr indent="0" lvl="0" marL="0" rtl="0" algn="l">
              <a:spcBef>
                <a:spcPts val="1600"/>
              </a:spcBef>
              <a:spcAft>
                <a:spcPts val="0"/>
              </a:spcAft>
              <a:buNone/>
            </a:pPr>
            <a:r>
              <a:rPr lang="ru" sz="1200">
                <a:solidFill>
                  <a:schemeClr val="dk1"/>
                </a:solidFill>
              </a:rPr>
              <a:t>В плане гинекологии и интимного омоложения: вернуть ощущения в сексе. В основном такие женщины приходят к косметологу не впервые, они искушенные, понимают что делают и ждут определенного профессионализма и сервиса. </a:t>
            </a:r>
            <a:endParaRPr sz="1200"/>
          </a:p>
          <a:p>
            <a:pPr indent="0" lvl="0" marL="0" rtl="0" algn="l">
              <a:spcBef>
                <a:spcPts val="1600"/>
              </a:spcBef>
              <a:spcAft>
                <a:spcPts val="1600"/>
              </a:spcAft>
              <a:buNone/>
            </a:pPr>
            <a:r>
              <a:t/>
            </a:r>
            <a:endParaRPr sz="1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40"/>
          <p:cNvSpPr txBox="1"/>
          <p:nvPr>
            <p:ph type="title"/>
          </p:nvPr>
        </p:nvSpPr>
        <p:spPr>
          <a:xfrm>
            <a:off x="311700" y="12357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ru" sz="1800">
                <a:solidFill>
                  <a:schemeClr val="dk2"/>
                </a:solidFill>
              </a:rPr>
              <a:t>Женщина 40+</a:t>
            </a:r>
            <a:endParaRPr/>
          </a:p>
        </p:txBody>
      </p:sp>
      <p:sp>
        <p:nvSpPr>
          <p:cNvPr id="254" name="Google Shape;254;p40"/>
          <p:cNvSpPr txBox="1"/>
          <p:nvPr>
            <p:ph idx="1" type="body"/>
          </p:nvPr>
        </p:nvSpPr>
        <p:spPr>
          <a:xfrm>
            <a:off x="311700" y="551025"/>
            <a:ext cx="8520600" cy="44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sz="1100">
                <a:solidFill>
                  <a:schemeClr val="dk1"/>
                </a:solidFill>
                <a:highlight>
                  <a:srgbClr val="FFFFFF"/>
                </a:highlight>
              </a:rPr>
              <a:t>40% волонтеров мире – это женщина старше 40.</a:t>
            </a:r>
            <a:endParaRPr sz="11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ru" sz="1100">
                <a:solidFill>
                  <a:schemeClr val="dk1"/>
                </a:solidFill>
                <a:highlight>
                  <a:srgbClr val="FFFFFF"/>
                </a:highlight>
              </a:rPr>
              <a:t>53% женщин 40+ пробуют новые виды деятельности.</a:t>
            </a:r>
            <a:endParaRPr sz="1100">
              <a:solidFill>
                <a:schemeClr val="dk1"/>
              </a:solidFill>
              <a:highlight>
                <a:srgbClr val="FFFFFF"/>
              </a:highlight>
            </a:endParaRPr>
          </a:p>
          <a:p>
            <a:pPr indent="0" lvl="0" marL="0" rtl="0" algn="l">
              <a:spcBef>
                <a:spcPts val="0"/>
              </a:spcBef>
              <a:spcAft>
                <a:spcPts val="0"/>
              </a:spcAft>
              <a:buNone/>
            </a:pPr>
            <a:r>
              <a:rPr lang="ru" sz="1100">
                <a:solidFill>
                  <a:schemeClr val="dk1"/>
                </a:solidFill>
                <a:highlight>
                  <a:srgbClr val="FFFFFF"/>
                </a:highlight>
              </a:rPr>
              <a:t>62% женщин 40+ регулярно посещают салоны красоты.</a:t>
            </a:r>
            <a:endParaRPr sz="1100">
              <a:solidFill>
                <a:schemeClr val="dk1"/>
              </a:solidFill>
              <a:highlight>
                <a:srgbClr val="FFFFFF"/>
              </a:highlight>
            </a:endParaRPr>
          </a:p>
          <a:p>
            <a:pPr indent="0" lvl="0" marL="0" rtl="0" algn="l">
              <a:spcBef>
                <a:spcPts val="0"/>
              </a:spcBef>
              <a:spcAft>
                <a:spcPts val="0"/>
              </a:spcAft>
              <a:buNone/>
            </a:pPr>
            <a:r>
              <a:t/>
            </a:r>
            <a:endParaRPr sz="1100">
              <a:solidFill>
                <a:schemeClr val="dk1"/>
              </a:solidFill>
              <a:highlight>
                <a:srgbClr val="FFFFFF"/>
              </a:highlight>
            </a:endParaRPr>
          </a:p>
          <a:p>
            <a:pPr indent="0" lvl="0" marL="0" rtl="0" algn="l">
              <a:spcBef>
                <a:spcPts val="0"/>
              </a:spcBef>
              <a:spcAft>
                <a:spcPts val="0"/>
              </a:spcAft>
              <a:buNone/>
            </a:pPr>
            <a:r>
              <a:rPr b="1" lang="ru" sz="1100">
                <a:solidFill>
                  <a:schemeClr val="dk1"/>
                </a:solidFill>
                <a:highlight>
                  <a:srgbClr val="FFFFFF"/>
                </a:highlight>
              </a:rPr>
              <a:t>1 отмена понятия «соответствовать» возрасту.</a:t>
            </a:r>
            <a:r>
              <a:rPr lang="ru" sz="1100">
                <a:solidFill>
                  <a:schemeClr val="dk1"/>
                </a:solidFill>
                <a:highlight>
                  <a:srgbClr val="FFFFFF"/>
                </a:highlight>
              </a:rPr>
              <a:t>  Женщины 40+ уходят от стереотипов в одежде, образе жизни. Они хотят развиваться и работать над собой, ухоженно выглядеть, узнавать новое в тех областях, на которые не хватало раньше времени.</a:t>
            </a:r>
            <a:endParaRPr sz="1100">
              <a:solidFill>
                <a:schemeClr val="dk1"/>
              </a:solidFill>
              <a:highlight>
                <a:srgbClr val="FFFFFF"/>
              </a:highlight>
            </a:endParaRPr>
          </a:p>
          <a:p>
            <a:pPr indent="0" lvl="0" marL="0" rtl="0" algn="l">
              <a:spcBef>
                <a:spcPts val="1600"/>
              </a:spcBef>
              <a:spcAft>
                <a:spcPts val="0"/>
              </a:spcAft>
              <a:buNone/>
            </a:pPr>
            <a:r>
              <a:rPr b="1" lang="ru" sz="1100">
                <a:solidFill>
                  <a:schemeClr val="dk1"/>
                </a:solidFill>
                <a:highlight>
                  <a:srgbClr val="FFFFFF"/>
                </a:highlight>
              </a:rPr>
              <a:t>2 уход от понятия «простых и непростых» женщин.</a:t>
            </a:r>
            <a:r>
              <a:rPr lang="ru" sz="1100">
                <a:solidFill>
                  <a:schemeClr val="dk1"/>
                </a:solidFill>
                <a:highlight>
                  <a:srgbClr val="FFFFFF"/>
                </a:highlight>
              </a:rPr>
              <a:t> Благодаря развитию интернета, повышению уровня жизни, появлению возможностей путешествовать, женщины активнее узнают о трендах и моде. Стали доступнее стоматология, косметика, индустрия красоты – женщины активно пользуются этими услугами и являются настоящими экспертами.</a:t>
            </a:r>
            <a:endParaRPr sz="1100">
              <a:solidFill>
                <a:schemeClr val="dk1"/>
              </a:solidFill>
              <a:highlight>
                <a:srgbClr val="FFFFFF"/>
              </a:highlight>
            </a:endParaRPr>
          </a:p>
          <a:p>
            <a:pPr indent="0" lvl="0" marL="0" rtl="0" algn="l">
              <a:spcBef>
                <a:spcPts val="1600"/>
              </a:spcBef>
              <a:spcAft>
                <a:spcPts val="0"/>
              </a:spcAft>
              <a:buNone/>
            </a:pPr>
            <a:r>
              <a:rPr b="1" lang="ru" sz="1100">
                <a:solidFill>
                  <a:schemeClr val="dk1"/>
                </a:solidFill>
                <a:highlight>
                  <a:srgbClr val="FFFFFF"/>
                </a:highlight>
              </a:rPr>
              <a:t>3 Неравнодушны к современной жизни</a:t>
            </a:r>
            <a:r>
              <a:rPr lang="ru" sz="1100">
                <a:solidFill>
                  <a:schemeClr val="dk1"/>
                </a:solidFill>
                <a:highlight>
                  <a:srgbClr val="FFFFFF"/>
                </a:highlight>
              </a:rPr>
              <a:t>. Им нравится работать с молодыми, передавать свой опыт, быть в курсе тенденций. Им приятно доказывать себе «а я еще могу лучше их»</a:t>
            </a:r>
            <a:endParaRPr sz="11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b="1" lang="ru" sz="1100">
                <a:solidFill>
                  <a:schemeClr val="dk1"/>
                </a:solidFill>
                <a:highlight>
                  <a:srgbClr val="FFFFFF"/>
                </a:highlight>
              </a:rPr>
              <a:t>4 Очень активное время. </a:t>
            </a:r>
            <a:r>
              <a:rPr lang="ru" sz="1100">
                <a:solidFill>
                  <a:schemeClr val="dk1"/>
                </a:solidFill>
                <a:highlight>
                  <a:srgbClr val="FFFFFF"/>
                </a:highlight>
              </a:rPr>
              <a:t>Они внимательны к мелочам. Некоторые решаются открыть собственное дело благодаря имеющемуся опыту, знаниям, достаточной финансовой уверенности (свои накопления/поддержка супруга).</a:t>
            </a:r>
            <a:endParaRPr sz="11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ru" sz="1100">
                <a:solidFill>
                  <a:schemeClr val="dk1"/>
                </a:solidFill>
                <a:highlight>
                  <a:srgbClr val="FFFFFF"/>
                </a:highlight>
              </a:rPr>
              <a:t> </a:t>
            </a:r>
            <a:endParaRPr sz="1100">
              <a:solidFill>
                <a:schemeClr val="dk1"/>
              </a:solidFill>
              <a:highlight>
                <a:srgbClr val="FFFFFF"/>
              </a:highlight>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255" name="Google Shape;255;p40"/>
          <p:cNvPicPr preferRelativeResize="0"/>
          <p:nvPr/>
        </p:nvPicPr>
        <p:blipFill>
          <a:blip r:embed="rId3">
            <a:alphaModFix/>
          </a:blip>
          <a:stretch>
            <a:fillRect/>
          </a:stretch>
        </p:blipFill>
        <p:spPr>
          <a:xfrm>
            <a:off x="8018100" y="209922"/>
            <a:ext cx="2632275" cy="2289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ru" sz="1800">
                <a:solidFill>
                  <a:schemeClr val="dk2"/>
                </a:solidFill>
              </a:rPr>
              <a:t>Женщина 40+</a:t>
            </a:r>
            <a:endParaRPr/>
          </a:p>
        </p:txBody>
      </p:sp>
      <p:sp>
        <p:nvSpPr>
          <p:cNvPr id="261" name="Google Shape;261;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ru" sz="1400">
                <a:solidFill>
                  <a:schemeClr val="dk1"/>
                </a:solidFill>
                <a:highlight>
                  <a:srgbClr val="FFFFFF"/>
                </a:highlight>
              </a:rPr>
              <a:t>5 40+ - не время одиночества!</a:t>
            </a:r>
            <a:r>
              <a:rPr lang="ru" sz="1400">
                <a:solidFill>
                  <a:schemeClr val="dk1"/>
                </a:solidFill>
                <a:highlight>
                  <a:srgbClr val="FFFFFF"/>
                </a:highlight>
              </a:rPr>
              <a:t> Многие не замужем, но и не стремятся брать на себя новые обязательства и ответственность повторного брака. При этом они не страдают от одиночества, готовы к романтическим отношениям.</a:t>
            </a:r>
            <a:endParaRPr sz="14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b="1" lang="ru" sz="1400">
                <a:solidFill>
                  <a:schemeClr val="dk1"/>
                </a:solidFill>
                <a:highlight>
                  <a:srgbClr val="FFFFFF"/>
                </a:highlight>
              </a:rPr>
              <a:t>6 Готовы заботиться не только о самых близких</a:t>
            </a:r>
            <a:r>
              <a:rPr lang="ru" sz="1400">
                <a:solidFill>
                  <a:schemeClr val="dk1"/>
                </a:solidFill>
                <a:highlight>
                  <a:srgbClr val="FFFFFF"/>
                </a:highlight>
              </a:rPr>
              <a:t>. Готовы отдавать себя обществу – помогать нуждающимся, благотворительным фондам. Охотно помогают тем, кто нуждается в поддержке, делятся жизненным опытом, чувствуют свою нужность.</a:t>
            </a:r>
            <a:endParaRPr sz="14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b="1" lang="ru" sz="1400">
                <a:solidFill>
                  <a:schemeClr val="dk1"/>
                </a:solidFill>
                <a:highlight>
                  <a:srgbClr val="FFFFFF"/>
                </a:highlight>
              </a:rPr>
              <a:t>7 Современные технологии</a:t>
            </a:r>
            <a:r>
              <a:rPr lang="ru" sz="1400">
                <a:solidFill>
                  <a:schemeClr val="dk1"/>
                </a:solidFill>
                <a:highlight>
                  <a:srgbClr val="FFFFFF"/>
                </a:highlight>
              </a:rPr>
              <a:t>. Дети учат их работать в интернете, покупают им смартфоны, устанавливают необходимые приложения.</a:t>
            </a:r>
            <a:endParaRPr sz="14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b="1" lang="ru" sz="1400">
                <a:solidFill>
                  <a:schemeClr val="dk1"/>
                </a:solidFill>
                <a:highlight>
                  <a:srgbClr val="FFFFFF"/>
                </a:highlight>
              </a:rPr>
              <a:t>8 Не готовы посвятить жизнь только внукам. </a:t>
            </a:r>
            <a:r>
              <a:rPr lang="ru" sz="1400">
                <a:solidFill>
                  <a:schemeClr val="dk1"/>
                </a:solidFill>
                <a:highlight>
                  <a:srgbClr val="FFFFFF"/>
                </a:highlight>
              </a:rPr>
              <a:t>Их можно назвать «эгоистичными бабушками», которые живут в свое удовольствие. Но они любят своих внуков, помогают их растить, но только в свободное от своих интересов и личных дел время. </a:t>
            </a:r>
            <a:endParaRPr sz="1400">
              <a:solidFill>
                <a:schemeClr val="dk1"/>
              </a:solidFill>
              <a:highlight>
                <a:srgbClr val="FFFFFF"/>
              </a:highlight>
            </a:endParaRPr>
          </a:p>
          <a:p>
            <a:pPr indent="0" lvl="0" marL="0" rtl="0" algn="l">
              <a:spcBef>
                <a:spcPts val="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Исследовательская база проекта</a:t>
            </a:r>
            <a:endParaRPr/>
          </a:p>
        </p:txBody>
      </p:sp>
      <p:sp>
        <p:nvSpPr>
          <p:cNvPr id="68" name="Google Shape;68;p15"/>
          <p:cNvSpPr txBox="1"/>
          <p:nvPr>
            <p:ph idx="1" type="body"/>
          </p:nvPr>
        </p:nvSpPr>
        <p:spPr>
          <a:xfrm>
            <a:off x="612425" y="1173225"/>
            <a:ext cx="7642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ru"/>
              <a:t>Кабинетные исследования на основе данных ведущих аналитических агентств.</a:t>
            </a:r>
            <a:endParaRPr/>
          </a:p>
          <a:p>
            <a:pPr indent="-342900" lvl="0" marL="457200" rtl="0" algn="l">
              <a:spcBef>
                <a:spcPts val="0"/>
              </a:spcBef>
              <a:spcAft>
                <a:spcPts val="0"/>
              </a:spcAft>
              <a:buSzPts val="1800"/>
              <a:buAutoNum type="arabicPeriod"/>
            </a:pPr>
            <a:r>
              <a:rPr lang="ru"/>
              <a:t>Глубинные интервью с представителями целевой аудитории.</a:t>
            </a:r>
            <a:endParaRPr/>
          </a:p>
          <a:p>
            <a:pPr indent="-342900" lvl="0" marL="457200" rtl="0" algn="l">
              <a:spcBef>
                <a:spcPts val="0"/>
              </a:spcBef>
              <a:spcAft>
                <a:spcPts val="0"/>
              </a:spcAft>
              <a:buSzPts val="1800"/>
              <a:buAutoNum type="arabicPeriod"/>
            </a:pPr>
            <a:r>
              <a:rPr lang="ru"/>
              <a:t>Экспертные оценки на основе потребительских исследований.</a:t>
            </a:r>
            <a:endParaRPr/>
          </a:p>
          <a:p>
            <a:pPr indent="-342900" lvl="0" marL="457200" rtl="0" algn="l">
              <a:spcBef>
                <a:spcPts val="0"/>
              </a:spcBef>
              <a:spcAft>
                <a:spcPts val="0"/>
              </a:spcAft>
              <a:buSzPts val="1800"/>
              <a:buAutoNum type="arabicPeriod"/>
            </a:pPr>
            <a:r>
              <a:rPr lang="ru"/>
              <a:t>Анализ данных</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graphicFrame>
        <p:nvGraphicFramePr>
          <p:cNvPr id="266" name="Google Shape;266;p42"/>
          <p:cNvGraphicFramePr/>
          <p:nvPr/>
        </p:nvGraphicFramePr>
        <p:xfrm>
          <a:off x="152400" y="152400"/>
          <a:ext cx="3000000" cy="3000000"/>
        </p:xfrm>
        <a:graphic>
          <a:graphicData uri="http://schemas.openxmlformats.org/drawingml/2006/table">
            <a:tbl>
              <a:tblPr>
                <a:noFill/>
                <a:tableStyleId>{9257479B-2013-4C35-B350-FBD36A81B2CB}</a:tableStyleId>
              </a:tblPr>
              <a:tblGrid>
                <a:gridCol w="3791950"/>
                <a:gridCol w="4635625"/>
              </a:tblGrid>
              <a:tr h="889925">
                <a:tc>
                  <a:txBody>
                    <a:bodyPr/>
                    <a:lstStyle/>
                    <a:p>
                      <a:pPr indent="0" lvl="0" marL="0" rtl="0" algn="l">
                        <a:spcBef>
                          <a:spcPts val="0"/>
                        </a:spcBef>
                        <a:spcAft>
                          <a:spcPts val="0"/>
                        </a:spcAft>
                        <a:buNone/>
                      </a:pPr>
                      <a:r>
                        <a:rPr lang="ru" sz="900"/>
                        <a:t>Юлия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ru" sz="900"/>
                        <a:t>40 лет</a:t>
                      </a:r>
                      <a:endParaRPr sz="900"/>
                    </a:p>
                  </a:txBody>
                  <a:tcPr marT="63500" marB="63500" marR="63500" marL="63500"/>
                </a:tc>
                <a:tc>
                  <a:txBody>
                    <a:bodyPr/>
                    <a:lstStyle/>
                    <a:p>
                      <a:pPr indent="0" lvl="0" marL="0" rtl="0" algn="l">
                        <a:spcBef>
                          <a:spcPts val="0"/>
                        </a:spcBef>
                        <a:spcAft>
                          <a:spcPts val="0"/>
                        </a:spcAft>
                        <a:buNone/>
                      </a:pPr>
                      <a:r>
                        <a:rPr b="1" lang="ru" sz="900"/>
                        <a:t>Кто она?</a:t>
                      </a:r>
                      <a:endParaRPr b="1" sz="900"/>
                    </a:p>
                    <a:p>
                      <a:pPr indent="0" lvl="0" marL="0" rtl="0" algn="l">
                        <a:spcBef>
                          <a:spcPts val="0"/>
                        </a:spcBef>
                        <a:spcAft>
                          <a:spcPts val="0"/>
                        </a:spcAft>
                        <a:buNone/>
                      </a:pPr>
                      <a:r>
                        <a:rPr lang="ru" sz="900"/>
                        <a:t>Совладелец рекламного агентства</a:t>
                      </a:r>
                      <a:endParaRPr sz="900"/>
                    </a:p>
                    <a:p>
                      <a:pPr indent="0" lvl="0" marL="0" rtl="0" algn="l">
                        <a:spcBef>
                          <a:spcPts val="0"/>
                        </a:spcBef>
                        <a:spcAft>
                          <a:spcPts val="0"/>
                        </a:spcAft>
                        <a:buNone/>
                      </a:pPr>
                      <a:r>
                        <a:rPr lang="ru" sz="900"/>
                        <a:t>Разведена</a:t>
                      </a:r>
                      <a:endParaRPr sz="900"/>
                    </a:p>
                    <a:p>
                      <a:pPr indent="0" lvl="0" marL="0" rtl="0" algn="l">
                        <a:spcBef>
                          <a:spcPts val="0"/>
                        </a:spcBef>
                        <a:spcAft>
                          <a:spcPts val="0"/>
                        </a:spcAft>
                        <a:buNone/>
                      </a:pPr>
                      <a:r>
                        <a:rPr lang="ru" sz="900"/>
                        <a:t>Есть дочь (11 лет)</a:t>
                      </a:r>
                      <a:endParaRPr sz="900"/>
                    </a:p>
                    <a:p>
                      <a:pPr indent="0" lvl="0" marL="0" rtl="0" algn="l">
                        <a:spcBef>
                          <a:spcPts val="0"/>
                        </a:spcBef>
                        <a:spcAft>
                          <a:spcPts val="0"/>
                        </a:spcAft>
                        <a:buNone/>
                      </a:pPr>
                      <a:r>
                        <a:rPr lang="ru" sz="900"/>
                        <a:t>Завела собаку </a:t>
                      </a:r>
                      <a:endParaRPr sz="900"/>
                    </a:p>
                    <a:p>
                      <a:pPr indent="0" lvl="0" marL="0" rtl="0" algn="l">
                        <a:spcBef>
                          <a:spcPts val="0"/>
                        </a:spcBef>
                        <a:spcAft>
                          <a:spcPts val="0"/>
                        </a:spcAft>
                        <a:buNone/>
                      </a:pPr>
                      <a:r>
                        <a:rPr lang="ru" sz="900"/>
                        <a:t>Водит автомобиль [VW Polo]</a:t>
                      </a:r>
                      <a:endParaRPr sz="900"/>
                    </a:p>
                  </a:txBody>
                  <a:tcPr marT="63500" marB="63500" marR="63500" marL="63500"/>
                </a:tc>
              </a:tr>
              <a:tr h="1057975">
                <a:tc>
                  <a:txBody>
                    <a:bodyPr/>
                    <a:lstStyle/>
                    <a:p>
                      <a:pPr indent="0" lvl="0" marL="0" rtl="0" algn="l">
                        <a:spcBef>
                          <a:spcPts val="0"/>
                        </a:spcBef>
                        <a:spcAft>
                          <a:spcPts val="0"/>
                        </a:spcAft>
                        <a:buNone/>
                      </a:pPr>
                      <a:r>
                        <a:rPr b="1" lang="ru" sz="900"/>
                        <a:t>Что слышит?</a:t>
                      </a:r>
                      <a:endParaRPr b="1" sz="900"/>
                    </a:p>
                    <a:p>
                      <a:pPr indent="0" lvl="0" marL="0" rtl="0" algn="l">
                        <a:spcBef>
                          <a:spcPts val="0"/>
                        </a:spcBef>
                        <a:spcAft>
                          <a:spcPts val="0"/>
                        </a:spcAft>
                        <a:buNone/>
                      </a:pPr>
                      <a:r>
                        <a:t/>
                      </a:r>
                      <a:endParaRPr sz="900"/>
                    </a:p>
                    <a:p>
                      <a:pPr indent="0" lvl="0" marL="0" rtl="0" algn="l">
                        <a:spcBef>
                          <a:spcPts val="0"/>
                        </a:spcBef>
                        <a:spcAft>
                          <a:spcPts val="0"/>
                        </a:spcAft>
                        <a:buNone/>
                      </a:pPr>
                      <a:r>
                        <a:rPr lang="ru" sz="900"/>
                        <a:t>Она много работает, коллеги обсуждают клиентов и задачи.</a:t>
                      </a:r>
                      <a:endParaRPr sz="900"/>
                    </a:p>
                    <a:p>
                      <a:pPr indent="0" lvl="0" marL="0" rtl="0" algn="l">
                        <a:spcBef>
                          <a:spcPts val="0"/>
                        </a:spcBef>
                        <a:spcAft>
                          <a:spcPts val="0"/>
                        </a:spcAft>
                        <a:buNone/>
                      </a:pPr>
                      <a:r>
                        <a:rPr lang="ru" sz="900"/>
                        <a:t>Обсуждают проведенные выходные, делятся впечатлениями от отдыха.</a:t>
                      </a:r>
                      <a:endParaRPr sz="900"/>
                    </a:p>
                    <a:p>
                      <a:pPr indent="0" lvl="0" marL="0" rtl="0" algn="l">
                        <a:spcBef>
                          <a:spcPts val="0"/>
                        </a:spcBef>
                        <a:spcAft>
                          <a:spcPts val="0"/>
                        </a:spcAft>
                        <a:buNone/>
                      </a:pPr>
                      <a:r>
                        <a:rPr lang="ru" sz="900"/>
                        <a:t>Слушает советы по воспитанию дочери и уходу за собакой.</a:t>
                      </a:r>
                      <a:endParaRPr sz="900"/>
                    </a:p>
                    <a:p>
                      <a:pPr indent="0" lvl="0" marL="0" rtl="0" algn="l">
                        <a:spcBef>
                          <a:spcPts val="0"/>
                        </a:spcBef>
                        <a:spcAft>
                          <a:spcPts val="0"/>
                        </a:spcAft>
                        <a:buNone/>
                      </a:pPr>
                      <a:r>
                        <a:rPr lang="ru" sz="900"/>
                        <a:t>По дороге на работу слушает радио (Эхо москва, Радио 7, Серебряный дождь, Бизнес FM).</a:t>
                      </a:r>
                      <a:endParaRPr sz="900"/>
                    </a:p>
                  </a:txBody>
                  <a:tcPr marT="63500" marB="63500" marR="63500" marL="63500"/>
                </a:tc>
                <a:tc>
                  <a:txBody>
                    <a:bodyPr/>
                    <a:lstStyle/>
                    <a:p>
                      <a:pPr indent="0" lvl="0" marL="0" rtl="0" algn="l">
                        <a:spcBef>
                          <a:spcPts val="0"/>
                        </a:spcBef>
                        <a:spcAft>
                          <a:spcPts val="0"/>
                        </a:spcAft>
                        <a:buNone/>
                      </a:pPr>
                      <a:r>
                        <a:rPr b="1" lang="ru" sz="900"/>
                        <a:t>Что видит?</a:t>
                      </a:r>
                      <a:endParaRPr b="1" sz="900"/>
                    </a:p>
                    <a:p>
                      <a:pPr indent="0" lvl="0" marL="0" rtl="0" algn="l">
                        <a:spcBef>
                          <a:spcPts val="0"/>
                        </a:spcBef>
                        <a:spcAft>
                          <a:spcPts val="0"/>
                        </a:spcAft>
                        <a:buNone/>
                      </a:pPr>
                      <a:r>
                        <a:t/>
                      </a:r>
                      <a:endParaRPr b="1" sz="900"/>
                    </a:p>
                    <a:p>
                      <a:pPr indent="0" lvl="0" marL="0" rtl="0" algn="l">
                        <a:spcBef>
                          <a:spcPts val="0"/>
                        </a:spcBef>
                        <a:spcAft>
                          <a:spcPts val="0"/>
                        </a:spcAft>
                        <a:buNone/>
                      </a:pPr>
                      <a:r>
                        <a:rPr lang="ru" sz="900"/>
                        <a:t>Путешествует 1-2 раза в год, ищет туры с экскурсионными программами, любит открывать новые места.</a:t>
                      </a:r>
                      <a:endParaRPr sz="900"/>
                    </a:p>
                    <a:p>
                      <a:pPr indent="0" lvl="0" marL="0" rtl="0" algn="l">
                        <a:spcBef>
                          <a:spcPts val="0"/>
                        </a:spcBef>
                        <a:spcAft>
                          <a:spcPts val="0"/>
                        </a:spcAft>
                        <a:buNone/>
                      </a:pPr>
                      <a:r>
                        <a:rPr lang="ru" sz="900"/>
                        <a:t>По выходным ездит на ближайшие озера/природу/ Екб.</a:t>
                      </a:r>
                      <a:endParaRPr sz="900"/>
                    </a:p>
                    <a:p>
                      <a:pPr indent="0" lvl="0" marL="0" rtl="0" algn="l">
                        <a:spcBef>
                          <a:spcPts val="0"/>
                        </a:spcBef>
                        <a:spcAft>
                          <a:spcPts val="0"/>
                        </a:spcAft>
                        <a:buNone/>
                      </a:pPr>
                      <a:r>
                        <a:rPr lang="ru" sz="900"/>
                        <a:t>Часто видится со своими родителями.</a:t>
                      </a:r>
                      <a:endParaRPr sz="900"/>
                    </a:p>
                    <a:p>
                      <a:pPr indent="0" lvl="0" marL="0" rtl="0" algn="l">
                        <a:spcBef>
                          <a:spcPts val="0"/>
                        </a:spcBef>
                        <a:spcAft>
                          <a:spcPts val="0"/>
                        </a:spcAft>
                        <a:buNone/>
                      </a:pPr>
                      <a:r>
                        <a:rPr lang="ru" sz="900"/>
                        <a:t>Редко смотрит ТВ, читает книги.</a:t>
                      </a:r>
                      <a:endParaRPr sz="900"/>
                    </a:p>
                  </a:txBody>
                  <a:tcPr marT="63500" marB="63500" marR="63500" marL="63500"/>
                </a:tc>
              </a:tr>
              <a:tr h="1038450">
                <a:tc>
                  <a:txBody>
                    <a:bodyPr/>
                    <a:lstStyle/>
                    <a:p>
                      <a:pPr indent="0" lvl="0" marL="0" rtl="0" algn="l">
                        <a:spcBef>
                          <a:spcPts val="0"/>
                        </a:spcBef>
                        <a:spcAft>
                          <a:spcPts val="0"/>
                        </a:spcAft>
                        <a:buNone/>
                      </a:pPr>
                      <a:r>
                        <a:rPr b="1" lang="ru" sz="900"/>
                        <a:t>Что делает?</a:t>
                      </a:r>
                      <a:endParaRPr b="1" sz="900"/>
                    </a:p>
                    <a:p>
                      <a:pPr indent="0" lvl="0" marL="0" rtl="0" algn="l">
                        <a:spcBef>
                          <a:spcPts val="0"/>
                        </a:spcBef>
                        <a:spcAft>
                          <a:spcPts val="0"/>
                        </a:spcAft>
                        <a:buNone/>
                      </a:pPr>
                      <a:r>
                        <a:t/>
                      </a:r>
                      <a:endParaRPr sz="900"/>
                    </a:p>
                    <a:p>
                      <a:pPr indent="0" lvl="0" marL="0" rtl="0" algn="l">
                        <a:spcBef>
                          <a:spcPts val="0"/>
                        </a:spcBef>
                        <a:spcAft>
                          <a:spcPts val="0"/>
                        </a:spcAft>
                        <a:buNone/>
                      </a:pPr>
                      <a:r>
                        <a:rPr lang="ru" sz="900"/>
                        <a:t>Читает книги по психологии и саморазвитию, про бизнес.</a:t>
                      </a:r>
                      <a:endParaRPr sz="900"/>
                    </a:p>
                    <a:p>
                      <a:pPr indent="0" lvl="0" marL="0" rtl="0" algn="l">
                        <a:spcBef>
                          <a:spcPts val="0"/>
                        </a:spcBef>
                        <a:spcAft>
                          <a:spcPts val="0"/>
                        </a:spcAft>
                        <a:buNone/>
                      </a:pPr>
                      <a:r>
                        <a:rPr lang="ru" sz="900"/>
                        <a:t>Часто посещает заведения в Челябинске: рестораны, бары хорошего уровня (Птичка, Барбареско, Толстой).</a:t>
                      </a:r>
                      <a:endParaRPr sz="900"/>
                    </a:p>
                    <a:p>
                      <a:pPr indent="0" lvl="0" marL="0" rtl="0" algn="l">
                        <a:spcBef>
                          <a:spcPts val="0"/>
                        </a:spcBef>
                        <a:spcAft>
                          <a:spcPts val="0"/>
                        </a:spcAft>
                        <a:buNone/>
                      </a:pPr>
                      <a:r>
                        <a:rPr lang="ru" sz="900"/>
                        <a:t>По работе общается с клиентами.</a:t>
                      </a:r>
                      <a:endParaRPr sz="900"/>
                    </a:p>
                    <a:p>
                      <a:pPr indent="0" lvl="0" marL="0" rtl="0" algn="l">
                        <a:spcBef>
                          <a:spcPts val="0"/>
                        </a:spcBef>
                        <a:spcAft>
                          <a:spcPts val="0"/>
                        </a:spcAft>
                        <a:buNone/>
                      </a:pPr>
                      <a:r>
                        <a:rPr lang="ru" sz="900"/>
                        <a:t>Много времени проводит с дочерью, </a:t>
                      </a:r>
                      <a:r>
                        <a:rPr lang="ru" sz="900">
                          <a:solidFill>
                            <a:schemeClr val="dk1"/>
                          </a:solidFill>
                        </a:rPr>
                        <a:t>с разведенной подругой.</a:t>
                      </a:r>
                      <a:endParaRPr sz="900"/>
                    </a:p>
                  </a:txBody>
                  <a:tcPr marT="63500" marB="63500" marR="63500" marL="63500"/>
                </a:tc>
                <a:tc>
                  <a:txBody>
                    <a:bodyPr/>
                    <a:lstStyle/>
                    <a:p>
                      <a:pPr indent="0" lvl="0" marL="0" rtl="0" algn="l">
                        <a:spcBef>
                          <a:spcPts val="0"/>
                        </a:spcBef>
                        <a:spcAft>
                          <a:spcPts val="0"/>
                        </a:spcAft>
                        <a:buNone/>
                      </a:pPr>
                      <a:r>
                        <a:rPr b="1" lang="ru" sz="900"/>
                        <a:t>Что говорит?</a:t>
                      </a:r>
                      <a:endParaRPr b="1" sz="900"/>
                    </a:p>
                    <a:p>
                      <a:pPr indent="0" lvl="0" marL="0" rtl="0" algn="l">
                        <a:spcBef>
                          <a:spcPts val="0"/>
                        </a:spcBef>
                        <a:spcAft>
                          <a:spcPts val="0"/>
                        </a:spcAft>
                        <a:buNone/>
                      </a:pPr>
                      <a:r>
                        <a:t/>
                      </a:r>
                      <a:endParaRPr b="1" sz="900"/>
                    </a:p>
                    <a:p>
                      <a:pPr indent="0" lvl="0" marL="0" rtl="0" algn="l">
                        <a:spcBef>
                          <a:spcPts val="0"/>
                        </a:spcBef>
                        <a:spcAft>
                          <a:spcPts val="0"/>
                        </a:spcAft>
                        <a:buNone/>
                      </a:pPr>
                      <a:r>
                        <a:rPr lang="ru" sz="900"/>
                        <a:t>Нет однозначной позиции. Живет и ведет свои соцсети в формате Life style. </a:t>
                      </a:r>
                      <a:endParaRPr sz="900"/>
                    </a:p>
                    <a:p>
                      <a:pPr indent="0" lvl="0" marL="0" rtl="0" algn="l">
                        <a:spcBef>
                          <a:spcPts val="0"/>
                        </a:spcBef>
                        <a:spcAft>
                          <a:spcPts val="0"/>
                        </a:spcAft>
                        <a:buNone/>
                      </a:pPr>
                      <a:r>
                        <a:rPr lang="ru" sz="900"/>
                        <a:t>Рассказывает о своих достижениях.</a:t>
                      </a:r>
                      <a:endParaRPr sz="900"/>
                    </a:p>
                    <a:p>
                      <a:pPr indent="0" lvl="0" marL="0" rtl="0" algn="l">
                        <a:spcBef>
                          <a:spcPts val="0"/>
                        </a:spcBef>
                        <a:spcAft>
                          <a:spcPts val="0"/>
                        </a:spcAft>
                        <a:buNone/>
                      </a:pPr>
                      <a:r>
                        <a:rPr lang="ru" sz="900"/>
                        <a:t>Часто обсуждает тему бывших мужей (её устраивает, что она идет вперед, а он топчется на месте).</a:t>
                      </a:r>
                      <a:endParaRPr sz="900"/>
                    </a:p>
                  </a:txBody>
                  <a:tcPr marT="63500" marB="63500" marR="63500" marL="63500"/>
                </a:tc>
              </a:tr>
              <a:tr h="799825">
                <a:tc>
                  <a:txBody>
                    <a:bodyPr/>
                    <a:lstStyle/>
                    <a:p>
                      <a:pPr indent="0" lvl="0" marL="0" rtl="0" algn="l">
                        <a:spcBef>
                          <a:spcPts val="0"/>
                        </a:spcBef>
                        <a:spcAft>
                          <a:spcPts val="0"/>
                        </a:spcAft>
                        <a:buNone/>
                      </a:pPr>
                      <a:r>
                        <a:rPr b="1" lang="ru" sz="900"/>
                        <a:t>Какие боли?</a:t>
                      </a:r>
                      <a:endParaRPr b="1" sz="900"/>
                    </a:p>
                    <a:p>
                      <a:pPr indent="0" lvl="0" marL="0" rtl="0" algn="l">
                        <a:spcBef>
                          <a:spcPts val="0"/>
                        </a:spcBef>
                        <a:spcAft>
                          <a:spcPts val="0"/>
                        </a:spcAft>
                        <a:buNone/>
                      </a:pPr>
                      <a:r>
                        <a:t/>
                      </a:r>
                      <a:endParaRPr sz="900"/>
                    </a:p>
                    <a:p>
                      <a:pPr indent="0" lvl="0" marL="0" rtl="0" algn="l">
                        <a:spcBef>
                          <a:spcPts val="0"/>
                        </a:spcBef>
                        <a:spcAft>
                          <a:spcPts val="0"/>
                        </a:spcAft>
                        <a:buNone/>
                      </a:pPr>
                      <a:r>
                        <a:rPr lang="ru" sz="900"/>
                        <a:t>Она взрослая, с ребенком и одинока.</a:t>
                      </a:r>
                      <a:endParaRPr sz="900"/>
                    </a:p>
                    <a:p>
                      <a:pPr indent="0" lvl="0" marL="0" rtl="0" algn="l">
                        <a:spcBef>
                          <a:spcPts val="0"/>
                        </a:spcBef>
                        <a:spcAft>
                          <a:spcPts val="0"/>
                        </a:spcAft>
                        <a:buNone/>
                      </a:pPr>
                      <a:r>
                        <a:rPr lang="ru" sz="900"/>
                        <a:t>Хочет выделяться, быть первой во всем (синдром отличницы)</a:t>
                      </a:r>
                      <a:endParaRPr sz="900"/>
                    </a:p>
                    <a:p>
                      <a:pPr indent="0" lvl="0" marL="0" rtl="0" algn="l">
                        <a:spcBef>
                          <a:spcPts val="0"/>
                        </a:spcBef>
                        <a:spcAft>
                          <a:spcPts val="0"/>
                        </a:spcAft>
                        <a:buNone/>
                      </a:pPr>
                      <a:r>
                        <a:rPr lang="ru" sz="900"/>
                        <a:t>Не хочет, чтобы её с кем-то сравнивали или негативно оценивали.</a:t>
                      </a:r>
                      <a:endParaRPr sz="900"/>
                    </a:p>
                    <a:p>
                      <a:pPr indent="0" lvl="0" marL="0" rtl="0" algn="l">
                        <a:spcBef>
                          <a:spcPts val="0"/>
                        </a:spcBef>
                        <a:spcAft>
                          <a:spcPts val="0"/>
                        </a:spcAft>
                        <a:buNone/>
                      </a:pPr>
                      <a:r>
                        <a:rPr lang="ru" sz="900"/>
                        <a:t>Возрастные изменения уже дали о себе знать, но темп жизни не позволяет тратить много времени на уход за собой.</a:t>
                      </a:r>
                      <a:endParaRPr sz="900"/>
                    </a:p>
                  </a:txBody>
                  <a:tcPr marT="63500" marB="63500" marR="63500" marL="63500"/>
                </a:tc>
                <a:tc>
                  <a:txBody>
                    <a:bodyPr/>
                    <a:lstStyle/>
                    <a:p>
                      <a:pPr indent="0" lvl="0" marL="0" rtl="0" algn="l">
                        <a:spcBef>
                          <a:spcPts val="0"/>
                        </a:spcBef>
                        <a:spcAft>
                          <a:spcPts val="0"/>
                        </a:spcAft>
                        <a:buNone/>
                      </a:pPr>
                      <a:r>
                        <a:rPr b="1" lang="ru" sz="900"/>
                        <a:t>Что движет?</a:t>
                      </a:r>
                      <a:endParaRPr b="1" sz="900"/>
                    </a:p>
                    <a:p>
                      <a:pPr indent="0" lvl="0" marL="0" rtl="0" algn="l">
                        <a:spcBef>
                          <a:spcPts val="0"/>
                        </a:spcBef>
                        <a:spcAft>
                          <a:spcPts val="0"/>
                        </a:spcAft>
                        <a:buNone/>
                      </a:pPr>
                      <a:r>
                        <a:t/>
                      </a:r>
                      <a:endParaRPr b="1" sz="900"/>
                    </a:p>
                    <a:p>
                      <a:pPr indent="0" lvl="0" marL="0" rtl="0" algn="l">
                        <a:spcBef>
                          <a:spcPts val="0"/>
                        </a:spcBef>
                        <a:spcAft>
                          <a:spcPts val="0"/>
                        </a:spcAft>
                        <a:buNone/>
                      </a:pPr>
                      <a:r>
                        <a:rPr lang="ru" sz="900"/>
                        <a:t>Сейчас у нее хороший достаток, поэтому она стремится к элитарности, эксклюзивности. </a:t>
                      </a:r>
                      <a:endParaRPr sz="900"/>
                    </a:p>
                    <a:p>
                      <a:pPr indent="0" lvl="0" marL="0" rtl="0" algn="l">
                        <a:spcBef>
                          <a:spcPts val="0"/>
                        </a:spcBef>
                        <a:spcAft>
                          <a:spcPts val="0"/>
                        </a:spcAft>
                        <a:buNone/>
                      </a:pPr>
                      <a:r>
                        <a:rPr lang="ru" sz="900"/>
                        <a:t>Может позволить себе больше, чем её сотрудники, поэтому не слишком хочет сталкиваться с ними в местах общего пользования (рестораны, спортзал, косметолог)</a:t>
                      </a:r>
                      <a:endParaRPr sz="900"/>
                    </a:p>
                    <a:p>
                      <a:pPr indent="0" lvl="0" marL="0" rtl="0" algn="l">
                        <a:spcBef>
                          <a:spcPts val="0"/>
                        </a:spcBef>
                        <a:spcAft>
                          <a:spcPts val="0"/>
                        </a:spcAft>
                        <a:buNone/>
                      </a:pPr>
                      <a:r>
                        <a:rPr lang="ru" sz="900"/>
                        <a:t>У неё появилось чуть больше времени на себя, но большинство времени всё равно отнимает дочь и работа, поэтому ищет способ быстро исправлять недостатки и поправлять здоровье.</a:t>
                      </a:r>
                      <a:endParaRPr sz="900"/>
                    </a:p>
                  </a:txBody>
                  <a:tcPr marT="63500" marB="63500" marR="63500" marL="63500"/>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3"/>
          <p:cNvSpPr txBox="1"/>
          <p:nvPr>
            <p:ph type="title"/>
          </p:nvPr>
        </p:nvSpPr>
        <p:spPr>
          <a:xfrm>
            <a:off x="311700" y="279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Отношение к рекламе/медиапредпочтения </a:t>
            </a:r>
            <a:endParaRPr/>
          </a:p>
        </p:txBody>
      </p:sp>
      <p:sp>
        <p:nvSpPr>
          <p:cNvPr id="272" name="Google Shape;272;p43"/>
          <p:cNvSpPr txBox="1"/>
          <p:nvPr>
            <p:ph idx="1" type="body"/>
          </p:nvPr>
        </p:nvSpPr>
        <p:spPr>
          <a:xfrm>
            <a:off x="311700" y="913975"/>
            <a:ext cx="8430300" cy="18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sz="1100">
                <a:solidFill>
                  <a:srgbClr val="333333"/>
                </a:solidFill>
                <a:highlight>
                  <a:srgbClr val="FFFFFF"/>
                </a:highlight>
              </a:rPr>
              <a:t>Аудитория, вплоть до пенсионного возраста, все активнее использует интернет.</a:t>
            </a:r>
            <a:endParaRPr sz="110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ru" sz="1100">
                <a:solidFill>
                  <a:srgbClr val="333333"/>
                </a:solidFill>
                <a:highlight>
                  <a:srgbClr val="FFFFFF"/>
                </a:highlight>
              </a:rPr>
              <a:t>Более 71% населения — пользователи интернета, 54% заходят в интернет с мобильных устройств.</a:t>
            </a:r>
            <a:endParaRPr sz="110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ru" sz="1100">
                <a:solidFill>
                  <a:srgbClr val="333333"/>
                </a:solidFill>
                <a:highlight>
                  <a:srgbClr val="FFFFFF"/>
                </a:highlight>
              </a:rPr>
              <a:t>Для молодой аудитории социальные сети зачастую заменяют СМИ.</a:t>
            </a:r>
            <a:endParaRPr sz="110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ru" sz="1100">
                <a:solidFill>
                  <a:srgbClr val="333333"/>
                </a:solidFill>
                <a:highlight>
                  <a:srgbClr val="FFFFFF"/>
                </a:highlight>
              </a:rPr>
              <a:t>Глобальный тренд в поведении потребителей - моментальная доступность. Диджитал-маркетинг позволяет удовлетворить эту потребность.</a:t>
            </a:r>
            <a:endParaRPr sz="110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ru" sz="1100">
                <a:solidFill>
                  <a:srgbClr val="333333"/>
                </a:solidFill>
                <a:highlight>
                  <a:srgbClr val="FFFFFF"/>
                </a:highlight>
              </a:rPr>
              <a:t>Аудитория сегодня в значительной степени ориентируется на проверку информации перед приобретением, в том числе и фармацевтических средств. Аудитория в интернете получает консультацию врача, изучает фармацевтические препараты, читает отзывы о них, проверяет цены — и будет приобретать их именно онлайн. Развитие телемедицины, запуск стартапов на этом поле — все стимулирует диджитал-канал.</a:t>
            </a:r>
            <a:endParaRPr sz="1100">
              <a:solidFill>
                <a:srgbClr val="333333"/>
              </a:solidFill>
              <a:highlight>
                <a:srgbClr val="FFFFFF"/>
              </a:highlight>
            </a:endParaRPr>
          </a:p>
          <a:p>
            <a:pPr indent="0" lvl="0" marL="0" rtl="0" algn="l">
              <a:spcBef>
                <a:spcPts val="0"/>
              </a:spcBef>
              <a:spcAft>
                <a:spcPts val="1600"/>
              </a:spcAft>
              <a:buNone/>
            </a:pPr>
            <a:r>
              <a:t/>
            </a:r>
            <a:endParaRPr sz="1100"/>
          </a:p>
        </p:txBody>
      </p:sp>
      <p:pic>
        <p:nvPicPr>
          <p:cNvPr id="273" name="Google Shape;273;p43"/>
          <p:cNvPicPr preferRelativeResize="0"/>
          <p:nvPr/>
        </p:nvPicPr>
        <p:blipFill>
          <a:blip r:embed="rId4">
            <a:alphaModFix/>
          </a:blip>
          <a:stretch>
            <a:fillRect/>
          </a:stretch>
        </p:blipFill>
        <p:spPr>
          <a:xfrm>
            <a:off x="416476" y="2805850"/>
            <a:ext cx="5472676" cy="2229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Аудитория - ценности и интересы</a:t>
            </a:r>
            <a:endParaRPr/>
          </a:p>
        </p:txBody>
      </p:sp>
      <p:sp>
        <p:nvSpPr>
          <p:cNvPr id="279" name="Google Shape;279;p44"/>
          <p:cNvSpPr txBox="1"/>
          <p:nvPr>
            <p:ph idx="1" type="body"/>
          </p:nvPr>
        </p:nvSpPr>
        <p:spPr>
          <a:xfrm>
            <a:off x="311700" y="1152475"/>
            <a:ext cx="8520600" cy="3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400"/>
              <a:t>Ценности: </a:t>
            </a:r>
            <a:endParaRPr sz="1400"/>
          </a:p>
          <a:p>
            <a:pPr indent="-317500" lvl="0" marL="457200" rtl="0" algn="l">
              <a:spcBef>
                <a:spcPts val="1600"/>
              </a:spcBef>
              <a:spcAft>
                <a:spcPts val="0"/>
              </a:spcAft>
              <a:buSzPts val="1400"/>
              <a:buChar char="-"/>
            </a:pPr>
            <a:r>
              <a:rPr lang="ru" sz="1400"/>
              <a:t>Здоровье, физическое развитие себя и близких</a:t>
            </a:r>
            <a:endParaRPr sz="1400"/>
          </a:p>
          <a:p>
            <a:pPr indent="-317500" lvl="0" marL="457200" rtl="0" algn="l">
              <a:spcBef>
                <a:spcPts val="0"/>
              </a:spcBef>
              <a:spcAft>
                <a:spcPts val="0"/>
              </a:spcAft>
              <a:buSzPts val="1400"/>
              <a:buChar char="-"/>
            </a:pPr>
            <a:r>
              <a:rPr lang="ru" sz="1400"/>
              <a:t>Активность, деятельная жизнь</a:t>
            </a:r>
            <a:endParaRPr sz="1400"/>
          </a:p>
          <a:p>
            <a:pPr indent="-317500" lvl="0" marL="457200" rtl="0" algn="l">
              <a:spcBef>
                <a:spcPts val="0"/>
              </a:spcBef>
              <a:spcAft>
                <a:spcPts val="0"/>
              </a:spcAft>
              <a:buSzPts val="1400"/>
              <a:buChar char="-"/>
            </a:pPr>
            <a:r>
              <a:rPr lang="ru" sz="1400"/>
              <a:t>Материальное благополучие </a:t>
            </a:r>
            <a:endParaRPr sz="1400"/>
          </a:p>
          <a:p>
            <a:pPr indent="0" lvl="0" marL="0" rtl="0" algn="l">
              <a:spcBef>
                <a:spcPts val="1600"/>
              </a:spcBef>
              <a:spcAft>
                <a:spcPts val="0"/>
              </a:spcAft>
              <a:buNone/>
            </a:pPr>
            <a:r>
              <a:rPr lang="ru" sz="1400"/>
              <a:t>Интересы: </a:t>
            </a:r>
            <a:endParaRPr sz="1400"/>
          </a:p>
          <a:p>
            <a:pPr indent="-317500" lvl="0" marL="457200" rtl="0" algn="l">
              <a:spcBef>
                <a:spcPts val="1600"/>
              </a:spcBef>
              <a:spcAft>
                <a:spcPts val="0"/>
              </a:spcAft>
              <a:buSzPts val="1400"/>
              <a:buChar char="-"/>
            </a:pPr>
            <a:r>
              <a:rPr lang="ru" sz="1400"/>
              <a:t>Шоппинг</a:t>
            </a:r>
            <a:endParaRPr sz="1400"/>
          </a:p>
          <a:p>
            <a:pPr indent="-317500" lvl="0" marL="457200" rtl="0" algn="l">
              <a:spcBef>
                <a:spcPts val="0"/>
              </a:spcBef>
              <a:spcAft>
                <a:spcPts val="0"/>
              </a:spcAft>
              <a:buSzPts val="1400"/>
              <a:buChar char="-"/>
            </a:pPr>
            <a:r>
              <a:rPr lang="ru" sz="1400"/>
              <a:t>Кулинария - приготовление разнообразной еды </a:t>
            </a:r>
            <a:endParaRPr sz="1400"/>
          </a:p>
          <a:p>
            <a:pPr indent="-317500" lvl="0" marL="457200" rtl="0" algn="l">
              <a:spcBef>
                <a:spcPts val="0"/>
              </a:spcBef>
              <a:spcAft>
                <a:spcPts val="0"/>
              </a:spcAft>
              <a:buSzPts val="1400"/>
              <a:buChar char="-"/>
            </a:pPr>
            <a:r>
              <a:rPr lang="ru" sz="1400"/>
              <a:t>Забота о доме и детях</a:t>
            </a:r>
            <a:endParaRPr sz="1400"/>
          </a:p>
          <a:p>
            <a:pPr indent="-317500" lvl="0" marL="457200" rtl="0" algn="l">
              <a:spcBef>
                <a:spcPts val="0"/>
              </a:spcBef>
              <a:spcAft>
                <a:spcPts val="0"/>
              </a:spcAft>
              <a:buSzPts val="1400"/>
              <a:buChar char="-"/>
            </a:pPr>
            <a:r>
              <a:rPr lang="ru" sz="1400"/>
              <a:t>Культурное развлечение - кино, сериалы, театры, книги</a:t>
            </a:r>
            <a:endParaRPr sz="1400"/>
          </a:p>
          <a:p>
            <a:pPr indent="-317500" lvl="0" marL="457200" rtl="0" algn="l">
              <a:spcBef>
                <a:spcPts val="0"/>
              </a:spcBef>
              <a:spcAft>
                <a:spcPts val="0"/>
              </a:spcAft>
              <a:buSzPts val="1400"/>
              <a:buChar char="-"/>
            </a:pPr>
            <a:r>
              <a:rPr lang="ru" sz="1400"/>
              <a:t>Кафе, рестораны</a:t>
            </a:r>
            <a:endParaRPr sz="1400"/>
          </a:p>
          <a:p>
            <a:pPr indent="-317500" lvl="0" marL="457200" rtl="0" algn="l">
              <a:spcBef>
                <a:spcPts val="0"/>
              </a:spcBef>
              <a:spcAft>
                <a:spcPts val="0"/>
              </a:spcAft>
              <a:buSzPts val="1400"/>
              <a:buChar char="-"/>
            </a:pPr>
            <a:r>
              <a:rPr lang="ru" sz="1400"/>
              <a:t>Занятия спортом</a:t>
            </a:r>
            <a:endParaRPr sz="1400"/>
          </a:p>
          <a:p>
            <a:pPr indent="-317500" lvl="0" marL="457200" rtl="0" algn="l">
              <a:spcBef>
                <a:spcPts val="0"/>
              </a:spcBef>
              <a:spcAft>
                <a:spcPts val="0"/>
              </a:spcAft>
              <a:buSzPts val="1400"/>
              <a:buChar char="-"/>
            </a:pPr>
            <a:r>
              <a:rPr lang="ru" sz="1400"/>
              <a:t>Путешествия </a:t>
            </a:r>
            <a:endParaRPr sz="1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5"/>
          <p:cNvSpPr txBox="1"/>
          <p:nvPr>
            <p:ph type="title"/>
          </p:nvPr>
        </p:nvSpPr>
        <p:spPr>
          <a:xfrm>
            <a:off x="207575" y="16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t>Аудитория </a:t>
            </a:r>
            <a:endParaRPr sz="1100"/>
          </a:p>
        </p:txBody>
      </p:sp>
      <p:sp>
        <p:nvSpPr>
          <p:cNvPr id="285" name="Google Shape;285;p45"/>
          <p:cNvSpPr txBox="1"/>
          <p:nvPr>
            <p:ph idx="1" type="body"/>
          </p:nvPr>
        </p:nvSpPr>
        <p:spPr>
          <a:xfrm>
            <a:off x="311700" y="903600"/>
            <a:ext cx="85206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sz="1100"/>
              <a:t>Что хотят получить потребители: </a:t>
            </a:r>
            <a:endParaRPr b="1" sz="1100"/>
          </a:p>
          <a:p>
            <a:pPr indent="-298450" lvl="0" marL="457200" rtl="0" algn="l">
              <a:spcBef>
                <a:spcPts val="1600"/>
              </a:spcBef>
              <a:spcAft>
                <a:spcPts val="0"/>
              </a:spcAft>
              <a:buSzPts val="1100"/>
              <a:buChar char="●"/>
            </a:pPr>
            <a:r>
              <a:rPr lang="ru" sz="1100"/>
              <a:t>забота, вежливость и компетентность персонала</a:t>
            </a:r>
            <a:endParaRPr sz="1100"/>
          </a:p>
          <a:p>
            <a:pPr indent="-298450" lvl="0" marL="457200" rtl="0" algn="l">
              <a:spcBef>
                <a:spcPts val="0"/>
              </a:spcBef>
              <a:spcAft>
                <a:spcPts val="0"/>
              </a:spcAft>
              <a:buSzPts val="1100"/>
              <a:buChar char="●"/>
            </a:pPr>
            <a:r>
              <a:rPr lang="ru" sz="1100"/>
              <a:t>комфортные условия пребывания </a:t>
            </a:r>
            <a:endParaRPr sz="1100"/>
          </a:p>
          <a:p>
            <a:pPr indent="-298450" lvl="0" marL="457200" rtl="0" algn="l">
              <a:spcBef>
                <a:spcPts val="0"/>
              </a:spcBef>
              <a:spcAft>
                <a:spcPts val="0"/>
              </a:spcAft>
              <a:buSzPts val="1100"/>
              <a:buChar char="●"/>
            </a:pPr>
            <a:r>
              <a:rPr lang="ru" sz="1100"/>
              <a:t>доверие и конфиденциальность, </a:t>
            </a:r>
            <a:endParaRPr sz="1100"/>
          </a:p>
          <a:p>
            <a:pPr indent="-298450" lvl="0" marL="457200" rtl="0" algn="l">
              <a:spcBef>
                <a:spcPts val="0"/>
              </a:spcBef>
              <a:spcAft>
                <a:spcPts val="0"/>
              </a:spcAft>
              <a:buSzPts val="1100"/>
              <a:buChar char="●"/>
            </a:pPr>
            <a:r>
              <a:rPr lang="ru" sz="1100"/>
              <a:t>минимализация временных затрат, </a:t>
            </a:r>
            <a:endParaRPr sz="1100"/>
          </a:p>
          <a:p>
            <a:pPr indent="-298450" lvl="0" marL="457200" rtl="0" algn="l">
              <a:spcBef>
                <a:spcPts val="0"/>
              </a:spcBef>
              <a:spcAft>
                <a:spcPts val="0"/>
              </a:spcAft>
              <a:buSzPts val="1100"/>
              <a:buChar char="●"/>
            </a:pPr>
            <a:r>
              <a:rPr lang="ru" sz="1100"/>
              <a:t>проверенные методики, проверенные и качественные препараты</a:t>
            </a:r>
            <a:endParaRPr sz="1100"/>
          </a:p>
          <a:p>
            <a:pPr indent="-298450" lvl="0" marL="457200" rtl="0" algn="l">
              <a:spcBef>
                <a:spcPts val="0"/>
              </a:spcBef>
              <a:spcAft>
                <a:spcPts val="0"/>
              </a:spcAft>
              <a:buSzPts val="1100"/>
              <a:buChar char="●"/>
            </a:pPr>
            <a:r>
              <a:rPr lang="ru" sz="1100"/>
              <a:t>погружение в проблему со стороны компетентного специалиста, </a:t>
            </a:r>
            <a:endParaRPr sz="1100"/>
          </a:p>
          <a:p>
            <a:pPr indent="-298450" lvl="0" marL="457200" rtl="0" algn="l">
              <a:spcBef>
                <a:spcPts val="0"/>
              </a:spcBef>
              <a:spcAft>
                <a:spcPts val="0"/>
              </a:spcAft>
              <a:buSzPts val="1100"/>
              <a:buChar char="●"/>
            </a:pPr>
            <a:r>
              <a:rPr lang="ru" sz="1100"/>
              <a:t>ответственность клиники за своих врачей, за любую процедуру, сделанную в клинике. 	</a:t>
            </a:r>
            <a:endParaRPr sz="1100"/>
          </a:p>
          <a:p>
            <a:pPr indent="-298450" lvl="0" marL="457200" rtl="0" algn="l">
              <a:spcBef>
                <a:spcPts val="0"/>
              </a:spcBef>
              <a:spcAft>
                <a:spcPts val="0"/>
              </a:spcAft>
              <a:buSzPts val="1100"/>
              <a:buChar char="●"/>
            </a:pPr>
            <a:r>
              <a:rPr lang="ru" sz="1100"/>
              <a:t>особенное отношение к себе, </a:t>
            </a:r>
            <a:r>
              <a:rPr lang="ru" sz="1100"/>
              <a:t>индивидуальный подход вне зависимости от сложности и специфики ситуации.</a:t>
            </a:r>
            <a:r>
              <a:rPr lang="ru" sz="1100"/>
              <a:t> “Я доверила вам свое здоровье, выделила время и деньги, я хочу получать особенный сервис” </a:t>
            </a:r>
            <a:endParaRPr sz="1100"/>
          </a:p>
          <a:p>
            <a:pPr indent="0" lvl="0" marL="0" rtl="0" algn="l">
              <a:spcBef>
                <a:spcPts val="1600"/>
              </a:spcBef>
              <a:spcAft>
                <a:spcPts val="0"/>
              </a:spcAft>
              <a:buNone/>
            </a:pPr>
            <a:r>
              <a:rPr b="1" lang="ru" sz="1100"/>
              <a:t>Источники информации:</a:t>
            </a:r>
            <a:r>
              <a:rPr lang="ru" sz="1100"/>
              <a:t> </a:t>
            </a:r>
            <a:endParaRPr sz="1100"/>
          </a:p>
          <a:p>
            <a:pPr indent="-298450" lvl="0" marL="457200" rtl="0" algn="l">
              <a:spcBef>
                <a:spcPts val="1600"/>
              </a:spcBef>
              <a:spcAft>
                <a:spcPts val="0"/>
              </a:spcAft>
              <a:buSzPts val="1100"/>
              <a:buChar char="●"/>
            </a:pPr>
            <a:r>
              <a:rPr lang="ru" sz="1100"/>
              <a:t>опыт взаимодействия с врачами клиники в других учреждениях, </a:t>
            </a:r>
            <a:endParaRPr sz="1100"/>
          </a:p>
          <a:p>
            <a:pPr indent="-298450" lvl="0" marL="457200" rtl="0" algn="l">
              <a:spcBef>
                <a:spcPts val="0"/>
              </a:spcBef>
              <a:spcAft>
                <a:spcPts val="0"/>
              </a:spcAft>
              <a:buSzPts val="1100"/>
              <a:buChar char="●"/>
            </a:pPr>
            <a:r>
              <a:rPr lang="ru" sz="1100"/>
              <a:t>рекомендации знакомых и родственников, </a:t>
            </a:r>
            <a:endParaRPr sz="1100"/>
          </a:p>
          <a:p>
            <a:pPr indent="-298450" lvl="0" marL="457200" rtl="0" algn="l">
              <a:spcBef>
                <a:spcPts val="0"/>
              </a:spcBef>
              <a:spcAft>
                <a:spcPts val="0"/>
              </a:spcAft>
              <a:buSzPts val="1100"/>
              <a:buChar char="●"/>
            </a:pPr>
            <a:r>
              <a:rPr lang="ru" sz="1100"/>
              <a:t>интернет (соцсети, контекст), </a:t>
            </a:r>
            <a:endParaRPr sz="1100"/>
          </a:p>
          <a:p>
            <a:pPr indent="-298450" lvl="0" marL="457200" rtl="0" algn="l">
              <a:spcBef>
                <a:spcPts val="0"/>
              </a:spcBef>
              <a:spcAft>
                <a:spcPts val="0"/>
              </a:spcAft>
              <a:buSzPts val="1100"/>
              <a:buChar char="●"/>
            </a:pPr>
            <a:r>
              <a:rPr lang="ru" sz="1100"/>
              <a:t>ATL (TV, радио, наружная реклама).</a:t>
            </a:r>
            <a:endParaRPr sz="1100"/>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sz="1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Перспективная аудитория - Миллениалы </a:t>
            </a:r>
            <a:endParaRPr/>
          </a:p>
        </p:txBody>
      </p:sp>
      <p:sp>
        <p:nvSpPr>
          <p:cNvPr id="291" name="Google Shape;291;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sz="1100">
                <a:solidFill>
                  <a:schemeClr val="dk1"/>
                </a:solidFill>
                <a:highlight>
                  <a:srgbClr val="FFFFFF"/>
                </a:highlight>
              </a:rPr>
              <a:t>Миллениалы, или «поколение Y», – люди, родившиеся после 1981, возраст самых «старых» миллениалов приближается к 40 годам. </a:t>
            </a:r>
            <a:endParaRPr sz="11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ru" sz="1100">
                <a:solidFill>
                  <a:schemeClr val="dk1"/>
                </a:solidFill>
                <a:highlight>
                  <a:srgbClr val="FFFFFF"/>
                </a:highlight>
              </a:rPr>
              <a:t>Их главное отличие от старших поколений ментальное – они формировались как личности уже в эпоху цифровых технологий, интернета и соцсетей. идеальное селфи, собирающее множество лайков, – для «поколения Y» важнейший элемент качества жизни. И они готовы за него платить.</a:t>
            </a:r>
            <a:endParaRPr sz="11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ru" sz="1100">
                <a:solidFill>
                  <a:schemeClr val="dk1"/>
                </a:solidFill>
                <a:highlight>
                  <a:srgbClr val="FFFFFF"/>
                </a:highlight>
              </a:rPr>
              <a:t>В 2017 году 55% пластических хирургов имели дело с пациентами, желающими лучше выглядеть именно на селфи (против 13% в 2013 году). </a:t>
            </a:r>
            <a:endParaRPr sz="11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ru" sz="1100">
                <a:solidFill>
                  <a:schemeClr val="dk1"/>
                </a:solidFill>
                <a:highlight>
                  <a:srgbClr val="FFFFFF"/>
                </a:highlight>
              </a:rPr>
              <a:t>Еще 56% опрошенных профильных специалистов отметили рост количества пациентов в возрасте до 30 лет.</a:t>
            </a:r>
            <a:endParaRPr sz="1100">
              <a:solidFill>
                <a:schemeClr val="dk1"/>
              </a:solidFill>
              <a:highlight>
                <a:srgbClr val="FFFFFF"/>
              </a:highlight>
            </a:endParaRPr>
          </a:p>
          <a:p>
            <a:pPr indent="0" lvl="0" marL="0" rtl="0" algn="l">
              <a:spcBef>
                <a:spcPts val="0"/>
              </a:spcBef>
              <a:spcAft>
                <a:spcPts val="16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Аудитория - Инсайт </a:t>
            </a:r>
            <a:endParaRPr/>
          </a:p>
        </p:txBody>
      </p:sp>
      <p:sp>
        <p:nvSpPr>
          <p:cNvPr id="297" name="Google Shape;297;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graphicFrame>
        <p:nvGraphicFramePr>
          <p:cNvPr id="298" name="Google Shape;298;p47"/>
          <p:cNvGraphicFramePr/>
          <p:nvPr/>
        </p:nvGraphicFramePr>
        <p:xfrm>
          <a:off x="185750" y="1017725"/>
          <a:ext cx="3000000" cy="3000000"/>
        </p:xfrm>
        <a:graphic>
          <a:graphicData uri="http://schemas.openxmlformats.org/drawingml/2006/table">
            <a:tbl>
              <a:tblPr>
                <a:noFill/>
                <a:tableStyleId>{F8B17895-B50A-4B8B-944B-00B1E74F595D}</a:tableStyleId>
              </a:tblPr>
              <a:tblGrid>
                <a:gridCol w="1882925"/>
                <a:gridCol w="3426325"/>
                <a:gridCol w="3391525"/>
              </a:tblGrid>
              <a:tr h="381000">
                <a:tc>
                  <a:txBody>
                    <a:bodyPr/>
                    <a:lstStyle/>
                    <a:p>
                      <a:pPr indent="0" lvl="0" marL="0" rtl="0" algn="l">
                        <a:spcBef>
                          <a:spcPts val="0"/>
                        </a:spcBef>
                        <a:spcAft>
                          <a:spcPts val="0"/>
                        </a:spcAft>
                        <a:buNone/>
                      </a:pPr>
                      <a:r>
                        <a:rPr lang="ru" sz="1200"/>
                        <a:t>Инсайт</a:t>
                      </a:r>
                      <a:endParaRPr sz="1200"/>
                    </a:p>
                  </a:txBody>
                  <a:tcPr marT="91425" marB="91425" marR="91425" marL="91425"/>
                </a:tc>
                <a:tc>
                  <a:txBody>
                    <a:bodyPr/>
                    <a:lstStyle/>
                    <a:p>
                      <a:pPr indent="0" lvl="0" marL="0" rtl="0" algn="l">
                        <a:spcBef>
                          <a:spcPts val="0"/>
                        </a:spcBef>
                        <a:spcAft>
                          <a:spcPts val="0"/>
                        </a:spcAft>
                        <a:buNone/>
                      </a:pPr>
                      <a:r>
                        <a:rPr lang="ru" sz="1200"/>
                        <a:t>Мотивы</a:t>
                      </a:r>
                      <a:endParaRPr sz="1200"/>
                    </a:p>
                  </a:txBody>
                  <a:tcPr marT="91425" marB="91425" marR="91425" marL="91425"/>
                </a:tc>
                <a:tc>
                  <a:txBody>
                    <a:bodyPr/>
                    <a:lstStyle/>
                    <a:p>
                      <a:pPr indent="0" lvl="0" marL="0" rtl="0" algn="l">
                        <a:spcBef>
                          <a:spcPts val="0"/>
                        </a:spcBef>
                        <a:spcAft>
                          <a:spcPts val="0"/>
                        </a:spcAft>
                        <a:buNone/>
                      </a:pPr>
                      <a:r>
                        <a:rPr lang="ru" sz="1200"/>
                        <a:t>Барьеры</a:t>
                      </a:r>
                      <a:endParaRPr sz="1200"/>
                    </a:p>
                  </a:txBody>
                  <a:tcPr marT="91425" marB="91425" marR="91425" marL="91425"/>
                </a:tc>
              </a:tr>
              <a:tr h="1651400">
                <a:tc>
                  <a:txBody>
                    <a:bodyPr/>
                    <a:lstStyle/>
                    <a:p>
                      <a:pPr indent="0" lvl="0" marL="0" rtl="0" algn="l">
                        <a:spcBef>
                          <a:spcPts val="0"/>
                        </a:spcBef>
                        <a:spcAft>
                          <a:spcPts val="0"/>
                        </a:spcAft>
                        <a:buNone/>
                      </a:pPr>
                      <a:r>
                        <a:rPr lang="ru" sz="1200"/>
                        <a:t>Желание контролировать изменения в организме</a:t>
                      </a:r>
                      <a:endParaRPr sz="1200"/>
                    </a:p>
                  </a:txBody>
                  <a:tcPr marT="91425" marB="91425" marR="91425" marL="91425"/>
                </a:tc>
                <a:tc rowSpan="2">
                  <a:txBody>
                    <a:bodyPr/>
                    <a:lstStyle/>
                    <a:p>
                      <a:pPr indent="-304800" lvl="0" marL="457200" rtl="0" algn="l">
                        <a:spcBef>
                          <a:spcPts val="0"/>
                        </a:spcBef>
                        <a:spcAft>
                          <a:spcPts val="0"/>
                        </a:spcAft>
                        <a:buClr>
                          <a:schemeClr val="dk1"/>
                        </a:buClr>
                        <a:buSzPts val="1200"/>
                        <a:buFont typeface="Times New Roman"/>
                        <a:buAutoNum type="arabicPeriod"/>
                      </a:pPr>
                      <a:r>
                        <a:rPr lang="ru" sz="1200">
                          <a:solidFill>
                            <a:schemeClr val="dk1"/>
                          </a:solidFill>
                          <a:latin typeface="Times New Roman"/>
                          <a:ea typeface="Times New Roman"/>
                          <a:cs typeface="Times New Roman"/>
                          <a:sym typeface="Times New Roman"/>
                        </a:rPr>
                        <a:t>доставлять радость, нравиться любимому мужчине</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ru" sz="1200">
                          <a:solidFill>
                            <a:schemeClr val="dk1"/>
                          </a:solidFill>
                          <a:latin typeface="Times New Roman"/>
                          <a:ea typeface="Times New Roman"/>
                          <a:cs typeface="Times New Roman"/>
                          <a:sym typeface="Times New Roman"/>
                        </a:rPr>
                        <a:t>найти спутника жизни</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ru" sz="1200">
                          <a:solidFill>
                            <a:schemeClr val="dk1"/>
                          </a:solidFill>
                          <a:latin typeface="Times New Roman"/>
                          <a:ea typeface="Times New Roman"/>
                          <a:cs typeface="Times New Roman"/>
                          <a:sym typeface="Times New Roman"/>
                        </a:rPr>
                        <a:t>вернуть ощущения в сексе</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ru" sz="1200">
                          <a:solidFill>
                            <a:schemeClr val="dk1"/>
                          </a:solidFill>
                          <a:latin typeface="Times New Roman"/>
                          <a:ea typeface="Times New Roman"/>
                          <a:cs typeface="Times New Roman"/>
                          <a:sym typeface="Times New Roman"/>
                        </a:rPr>
                        <a:t>забота о себе</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ru" sz="1200">
                          <a:solidFill>
                            <a:schemeClr val="dk1"/>
                          </a:solidFill>
                          <a:latin typeface="Times New Roman"/>
                          <a:ea typeface="Times New Roman"/>
                          <a:cs typeface="Times New Roman"/>
                          <a:sym typeface="Times New Roman"/>
                        </a:rPr>
                        <a:t>остановить процессы старения (страх некрасивого старения, вернуть былую молодость)</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ru" sz="1200">
                          <a:solidFill>
                            <a:schemeClr val="dk1"/>
                          </a:solidFill>
                          <a:latin typeface="Times New Roman"/>
                          <a:ea typeface="Times New Roman"/>
                          <a:cs typeface="Times New Roman"/>
                          <a:sym typeface="Times New Roman"/>
                        </a:rPr>
                        <a:t>доказать кому-то, что “я могу, я не старая”</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ru" sz="1200">
                          <a:solidFill>
                            <a:schemeClr val="dk1"/>
                          </a:solidFill>
                          <a:latin typeface="Times New Roman"/>
                          <a:ea typeface="Times New Roman"/>
                          <a:cs typeface="Times New Roman"/>
                          <a:sym typeface="Times New Roman"/>
                        </a:rPr>
                        <a:t>хочу пожить для себя, а не для других.</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ru" sz="1200">
                          <a:solidFill>
                            <a:schemeClr val="dk1"/>
                          </a:solidFill>
                          <a:latin typeface="Times New Roman"/>
                          <a:ea typeface="Times New Roman"/>
                          <a:cs typeface="Times New Roman"/>
                          <a:sym typeface="Times New Roman"/>
                        </a:rPr>
                        <a:t>вернуться к дородовому состоянию</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ru" sz="1200">
                          <a:solidFill>
                            <a:schemeClr val="dk1"/>
                          </a:solidFill>
                          <a:latin typeface="Times New Roman"/>
                          <a:ea typeface="Times New Roman"/>
                          <a:cs typeface="Times New Roman"/>
                          <a:sym typeface="Times New Roman"/>
                        </a:rPr>
                        <a:t>инвестиции в свое здоровье и красоту - залог долгой трудоспособности и качественной жизни</a:t>
                      </a:r>
                      <a:endParaRPr sz="12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a:txBody>
                  <a:tcPr marT="91425" marB="91425" marR="91425" marL="91425"/>
                </a:tc>
                <a:tc rowSpan="2">
                  <a:txBody>
                    <a:bodyPr/>
                    <a:lstStyle/>
                    <a:p>
                      <a:pPr indent="-304800" lvl="0" marL="457200" rtl="0" algn="l">
                        <a:spcBef>
                          <a:spcPts val="0"/>
                        </a:spcBef>
                        <a:spcAft>
                          <a:spcPts val="0"/>
                        </a:spcAft>
                        <a:buClr>
                          <a:schemeClr val="dk1"/>
                        </a:buClr>
                        <a:buSzPts val="1200"/>
                        <a:buFont typeface="Times New Roman"/>
                        <a:buAutoNum type="arabicPeriod"/>
                      </a:pPr>
                      <a:r>
                        <a:rPr lang="ru" sz="1200">
                          <a:solidFill>
                            <a:schemeClr val="dk1"/>
                          </a:solidFill>
                          <a:latin typeface="Times New Roman"/>
                          <a:ea typeface="Times New Roman"/>
                          <a:cs typeface="Times New Roman"/>
                          <a:sym typeface="Times New Roman"/>
                        </a:rPr>
                        <a:t>страх попасть к непрофессионалу</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ru" sz="1200">
                          <a:solidFill>
                            <a:schemeClr val="dk1"/>
                          </a:solidFill>
                          <a:latin typeface="Times New Roman"/>
                          <a:ea typeface="Times New Roman"/>
                          <a:cs typeface="Times New Roman"/>
                          <a:sym typeface="Times New Roman"/>
                        </a:rPr>
                        <a:t>боязнь последствий от процедур</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ru" sz="1200">
                          <a:solidFill>
                            <a:schemeClr val="dk1"/>
                          </a:solidFill>
                          <a:latin typeface="Times New Roman"/>
                          <a:ea typeface="Times New Roman"/>
                          <a:cs typeface="Times New Roman"/>
                          <a:sym typeface="Times New Roman"/>
                        </a:rPr>
                        <a:t>страх, что изменения будут сильно заметны – осудят окружающие</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ru" sz="1200">
                          <a:solidFill>
                            <a:schemeClr val="dk1"/>
                          </a:solidFill>
                          <a:latin typeface="Times New Roman"/>
                          <a:ea typeface="Times New Roman"/>
                          <a:cs typeface="Times New Roman"/>
                          <a:sym typeface="Times New Roman"/>
                        </a:rPr>
                        <a:t>страх долгого восстановления после процедуры - “выпасть” из привычной жизни</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ru" sz="1200">
                          <a:solidFill>
                            <a:schemeClr val="dk1"/>
                          </a:solidFill>
                          <a:latin typeface="Times New Roman"/>
                          <a:ea typeface="Times New Roman"/>
                          <a:cs typeface="Times New Roman"/>
                          <a:sym typeface="Times New Roman"/>
                        </a:rPr>
                        <a:t>отрицание своих возрастных изменений, самостоятельные решения, попытка исправить возрастные изменения подручными средствами</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ru" sz="1200">
                          <a:solidFill>
                            <a:schemeClr val="dk1"/>
                          </a:solidFill>
                          <a:latin typeface="Times New Roman"/>
                          <a:ea typeface="Times New Roman"/>
                          <a:cs typeface="Times New Roman"/>
                          <a:sym typeface="Times New Roman"/>
                        </a:rPr>
                        <a:t>страх подсесть на процедуры – теперь их нужно делать постоянно</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ru" sz="1200">
                          <a:solidFill>
                            <a:schemeClr val="dk1"/>
                          </a:solidFill>
                          <a:latin typeface="Times New Roman"/>
                          <a:ea typeface="Times New Roman"/>
                          <a:cs typeface="Times New Roman"/>
                          <a:sym typeface="Times New Roman"/>
                        </a:rPr>
                        <a:t>возможность нехватки материальных средств</a:t>
                      </a:r>
                      <a:endParaRPr sz="12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ru" sz="1200"/>
                        <a:t>Неуверенность в себе</a:t>
                      </a:r>
                      <a:endParaRPr sz="1200"/>
                    </a:p>
                  </a:txBody>
                  <a:tcPr marT="91425" marB="91425" marR="91425" marL="91425"/>
                </a:tc>
                <a:tc vMerge="1"/>
                <a:tc vMerge="1"/>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8"/>
          <p:cNvSpPr txBox="1"/>
          <p:nvPr>
            <p:ph type="title"/>
          </p:nvPr>
        </p:nvSpPr>
        <p:spPr>
          <a:xfrm>
            <a:off x="311700" y="113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SWOT анализ </a:t>
            </a:r>
            <a:endParaRPr/>
          </a:p>
        </p:txBody>
      </p:sp>
      <p:graphicFrame>
        <p:nvGraphicFramePr>
          <p:cNvPr id="304" name="Google Shape;304;p48"/>
          <p:cNvGraphicFramePr/>
          <p:nvPr/>
        </p:nvGraphicFramePr>
        <p:xfrm>
          <a:off x="65875" y="602950"/>
          <a:ext cx="3000000" cy="3000000"/>
        </p:xfrm>
        <a:graphic>
          <a:graphicData uri="http://schemas.openxmlformats.org/drawingml/2006/table">
            <a:tbl>
              <a:tblPr>
                <a:noFill/>
                <a:tableStyleId>{F8B17895-B50A-4B8B-944B-00B1E74F595D}</a:tableStyleId>
              </a:tblPr>
              <a:tblGrid>
                <a:gridCol w="4451700"/>
                <a:gridCol w="4534650"/>
              </a:tblGrid>
              <a:tr h="1947625">
                <a:tc>
                  <a:txBody>
                    <a:bodyPr/>
                    <a:lstStyle/>
                    <a:p>
                      <a:pPr indent="0" lvl="0" marL="0" rtl="0" algn="l">
                        <a:spcBef>
                          <a:spcPts val="0"/>
                        </a:spcBef>
                        <a:spcAft>
                          <a:spcPts val="0"/>
                        </a:spcAft>
                        <a:buClr>
                          <a:schemeClr val="dk1"/>
                        </a:buClr>
                        <a:buSzPts val="1100"/>
                        <a:buFont typeface="Arial"/>
                        <a:buNone/>
                      </a:pPr>
                      <a:r>
                        <a:rPr lang="ru"/>
                        <a:t>Сильные стороны</a:t>
                      </a:r>
                      <a:endParaRPr/>
                    </a:p>
                    <a:p>
                      <a:pPr indent="-292100" lvl="0" marL="457200" rtl="0" algn="l">
                        <a:spcBef>
                          <a:spcPts val="0"/>
                        </a:spcBef>
                        <a:spcAft>
                          <a:spcPts val="0"/>
                        </a:spcAft>
                        <a:buSzPts val="1000"/>
                        <a:buChar char="●"/>
                      </a:pPr>
                      <a:r>
                        <a:rPr lang="ru" sz="1000"/>
                        <a:t>уникальное оборудова</a:t>
                      </a:r>
                      <a:r>
                        <a:rPr lang="ru" sz="1000"/>
                        <a:t>ние </a:t>
                      </a:r>
                      <a:endParaRPr sz="1000"/>
                    </a:p>
                    <a:p>
                      <a:pPr indent="-292100" lvl="0" marL="457200" rtl="0" algn="l">
                        <a:spcBef>
                          <a:spcPts val="0"/>
                        </a:spcBef>
                        <a:spcAft>
                          <a:spcPts val="0"/>
                        </a:spcAft>
                        <a:buSzPts val="1000"/>
                        <a:buChar char="●"/>
                      </a:pPr>
                      <a:r>
                        <a:rPr lang="ru" sz="1000"/>
                        <a:t>квалифицированный штат сотрудников.</a:t>
                      </a:r>
                      <a:endParaRPr sz="1000"/>
                    </a:p>
                    <a:p>
                      <a:pPr indent="-292100" lvl="0" marL="457200" rtl="0" algn="l">
                        <a:spcBef>
                          <a:spcPts val="0"/>
                        </a:spcBef>
                        <a:spcAft>
                          <a:spcPts val="0"/>
                        </a:spcAft>
                        <a:buSzPts val="1000"/>
                        <a:buChar char="●"/>
                      </a:pPr>
                      <a:r>
                        <a:rPr lang="ru" sz="1000"/>
                        <a:t>клиника, оказывающая услуги высокого качества.</a:t>
                      </a:r>
                      <a:endParaRPr sz="1000"/>
                    </a:p>
                    <a:p>
                      <a:pPr indent="-292100" lvl="0" marL="457200" rtl="0" algn="l">
                        <a:spcBef>
                          <a:spcPts val="0"/>
                        </a:spcBef>
                        <a:spcAft>
                          <a:spcPts val="0"/>
                        </a:spcAft>
                        <a:buSzPts val="1000"/>
                        <a:buChar char="●"/>
                      </a:pPr>
                      <a:r>
                        <a:rPr lang="ru" sz="1000"/>
                        <a:t>широкий спектр косметологических услуг </a:t>
                      </a:r>
                      <a:endParaRPr sz="1000"/>
                    </a:p>
                    <a:p>
                      <a:pPr indent="-292100" lvl="0" marL="457200" rtl="0" algn="l">
                        <a:spcBef>
                          <a:spcPts val="0"/>
                        </a:spcBef>
                        <a:spcAft>
                          <a:spcPts val="0"/>
                        </a:spcAft>
                        <a:buSzPts val="1000"/>
                        <a:buChar char="●"/>
                      </a:pPr>
                      <a:r>
                        <a:rPr lang="ru" sz="1000"/>
                        <a:t>массаж для беременных и грудничков (массажисты с медицинским образованием)</a:t>
                      </a:r>
                      <a:endParaRPr sz="1000"/>
                    </a:p>
                    <a:p>
                      <a:pPr indent="-292100" lvl="0" marL="457200" rtl="0" algn="l">
                        <a:spcBef>
                          <a:spcPts val="0"/>
                        </a:spcBef>
                        <a:spcAft>
                          <a:spcPts val="0"/>
                        </a:spcAft>
                        <a:buSzPts val="1000"/>
                        <a:buChar char="●"/>
                      </a:pPr>
                      <a:r>
                        <a:rPr lang="ru" sz="1000"/>
                        <a:t>быстрое восстановление после гинекологических процедур </a:t>
                      </a:r>
                      <a:endParaRPr sz="1000"/>
                    </a:p>
                    <a:p>
                      <a:pPr indent="-292100" lvl="0" marL="457200" rtl="0" algn="l">
                        <a:spcBef>
                          <a:spcPts val="0"/>
                        </a:spcBef>
                        <a:spcAft>
                          <a:spcPts val="0"/>
                        </a:spcAft>
                        <a:buSzPts val="1000"/>
                        <a:buChar char="●"/>
                      </a:pPr>
                      <a:r>
                        <a:rPr lang="ru" sz="1000"/>
                        <a:t>возможность сдать все необходимые анализы и посетить профильного врача в одном месте</a:t>
                      </a:r>
                      <a:endParaRPr sz="1000"/>
                    </a:p>
                    <a:p>
                      <a:pPr indent="-292100" lvl="0" marL="457200" rtl="0" algn="l">
                        <a:spcBef>
                          <a:spcPts val="0"/>
                        </a:spcBef>
                        <a:spcAft>
                          <a:spcPts val="0"/>
                        </a:spcAft>
                        <a:buSzPts val="1000"/>
                        <a:buChar char="●"/>
                      </a:pPr>
                      <a:r>
                        <a:rPr lang="ru" sz="1000"/>
                        <a:t>территориальная доступность для жителей элитных районов.</a:t>
                      </a:r>
                      <a:endParaRPr sz="1000"/>
                    </a:p>
                    <a:p>
                      <a:pPr indent="-292100" lvl="0" marL="457200" rtl="0" algn="l">
                        <a:spcBef>
                          <a:spcPts val="0"/>
                        </a:spcBef>
                        <a:spcAft>
                          <a:spcPts val="0"/>
                        </a:spcAft>
                        <a:buSzPts val="1000"/>
                        <a:buChar char="●"/>
                      </a:pPr>
                      <a:r>
                        <a:rPr lang="ru" sz="1000"/>
                        <a:t>никто из конкурентов не говорит о себе как об anti age клинике </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ru"/>
                        <a:t>Слабые стороны</a:t>
                      </a:r>
                      <a:endParaRPr/>
                    </a:p>
                    <a:p>
                      <a:pPr indent="-292100" lvl="0" marL="457200" rtl="0" algn="l">
                        <a:spcBef>
                          <a:spcPts val="0"/>
                        </a:spcBef>
                        <a:spcAft>
                          <a:spcPts val="0"/>
                        </a:spcAft>
                        <a:buSzPts val="1000"/>
                        <a:buChar char="●"/>
                      </a:pPr>
                      <a:r>
                        <a:rPr lang="ru" sz="1000"/>
                        <a:t>низкий уровень знания о клинике </a:t>
                      </a:r>
                      <a:endParaRPr sz="1000"/>
                    </a:p>
                    <a:p>
                      <a:pPr indent="-292100" lvl="0" marL="457200" rtl="0" algn="l">
                        <a:spcBef>
                          <a:spcPts val="0"/>
                        </a:spcBef>
                        <a:spcAft>
                          <a:spcPts val="0"/>
                        </a:spcAft>
                        <a:buSzPts val="1000"/>
                        <a:buChar char="●"/>
                      </a:pPr>
                      <a:r>
                        <a:rPr lang="ru" sz="1000"/>
                        <a:t>низкая степень доверия</a:t>
                      </a:r>
                      <a:endParaRPr sz="1000"/>
                    </a:p>
                    <a:p>
                      <a:pPr indent="-292100" lvl="0" marL="457200" rtl="0" algn="l">
                        <a:spcBef>
                          <a:spcPts val="0"/>
                        </a:spcBef>
                        <a:spcAft>
                          <a:spcPts val="0"/>
                        </a:spcAft>
                        <a:buSzPts val="1000"/>
                        <a:buChar char="●"/>
                      </a:pPr>
                      <a:r>
                        <a:rPr lang="ru" sz="1000"/>
                        <a:t>цены на услуги</a:t>
                      </a:r>
                      <a:endParaRPr sz="1000"/>
                    </a:p>
                    <a:p>
                      <a:pPr indent="-292100" lvl="0" marL="457200" rtl="0" algn="l">
                        <a:spcBef>
                          <a:spcPts val="0"/>
                        </a:spcBef>
                        <a:spcAft>
                          <a:spcPts val="0"/>
                        </a:spcAft>
                        <a:buSzPts val="1000"/>
                        <a:buChar char="●"/>
                      </a:pPr>
                      <a:r>
                        <a:rPr lang="ru" sz="1000"/>
                        <a:t>врачи (большая часть) принимают и в других клиниках тоже</a:t>
                      </a:r>
                      <a:endParaRPr sz="1000"/>
                    </a:p>
                    <a:p>
                      <a:pPr indent="-292100" lvl="0" marL="457200" rtl="0" algn="l">
                        <a:spcBef>
                          <a:spcPts val="0"/>
                        </a:spcBef>
                        <a:spcAft>
                          <a:spcPts val="0"/>
                        </a:spcAft>
                        <a:buClr>
                          <a:schemeClr val="dk1"/>
                        </a:buClr>
                        <a:buSzPts val="1000"/>
                        <a:buChar char="●"/>
                      </a:pPr>
                      <a:r>
                        <a:rPr lang="ru" sz="1000">
                          <a:solidFill>
                            <a:schemeClr val="dk1"/>
                          </a:solidFill>
                        </a:rPr>
                        <a:t>высокая конкуренция на рынке эстетической косметологии (решение одной проблемы разными способами)</a:t>
                      </a:r>
                      <a:endParaRPr/>
                    </a:p>
                  </a:txBody>
                  <a:tcPr marT="91425" marB="91425" marR="91425" marL="91425"/>
                </a:tc>
              </a:tr>
              <a:tr h="2363150">
                <a:tc>
                  <a:txBody>
                    <a:bodyPr/>
                    <a:lstStyle/>
                    <a:p>
                      <a:pPr indent="0" lvl="0" marL="0" rtl="0" algn="l">
                        <a:spcBef>
                          <a:spcPts val="0"/>
                        </a:spcBef>
                        <a:spcAft>
                          <a:spcPts val="0"/>
                        </a:spcAft>
                        <a:buNone/>
                      </a:pPr>
                      <a:r>
                        <a:rPr lang="ru"/>
                        <a:t>Возможности (Драйверы)</a:t>
                      </a:r>
                      <a:endParaRPr sz="1000">
                        <a:highlight>
                          <a:srgbClr val="D9EAD3"/>
                        </a:highlight>
                      </a:endParaRPr>
                    </a:p>
                    <a:p>
                      <a:pPr indent="-292100" lvl="0" marL="457200" rtl="0" algn="l">
                        <a:spcBef>
                          <a:spcPts val="0"/>
                        </a:spcBef>
                        <a:spcAft>
                          <a:spcPts val="0"/>
                        </a:spcAft>
                        <a:buSzPts val="1000"/>
                        <a:buChar char="●"/>
                      </a:pPr>
                      <a:r>
                        <a:rPr lang="ru" sz="1000"/>
                        <a:t>гинекологические проблемы затрагивают большую часть рожавших женщин.</a:t>
                      </a:r>
                      <a:endParaRPr sz="1000"/>
                    </a:p>
                    <a:p>
                      <a:pPr indent="-292100" lvl="0" marL="457200" rtl="0" algn="l">
                        <a:spcBef>
                          <a:spcPts val="0"/>
                        </a:spcBef>
                        <a:spcAft>
                          <a:spcPts val="0"/>
                        </a:spcAft>
                        <a:buSzPts val="1000"/>
                        <a:buChar char="●"/>
                      </a:pPr>
                      <a:r>
                        <a:rPr lang="ru" sz="1000"/>
                        <a:t>репутация учреждения как центра по решению проблемы старения.</a:t>
                      </a:r>
                      <a:endParaRPr sz="1000"/>
                    </a:p>
                    <a:p>
                      <a:pPr indent="-292100" lvl="0" marL="457200" rtl="0" algn="l">
                        <a:spcBef>
                          <a:spcPts val="0"/>
                        </a:spcBef>
                        <a:spcAft>
                          <a:spcPts val="0"/>
                        </a:spcAft>
                        <a:buSzPts val="1000"/>
                        <a:buChar char="●"/>
                      </a:pPr>
                      <a:r>
                        <a:rPr lang="ru" sz="1000"/>
                        <a:t>рост платежеспособности аудитории</a:t>
                      </a:r>
                      <a:endParaRPr sz="1000"/>
                    </a:p>
                    <a:p>
                      <a:pPr indent="-292100" lvl="0" marL="457200" rtl="0" algn="l">
                        <a:spcBef>
                          <a:spcPts val="0"/>
                        </a:spcBef>
                        <a:spcAft>
                          <a:spcPts val="0"/>
                        </a:spcAft>
                        <a:buSzPts val="1000"/>
                        <a:buChar char="●"/>
                      </a:pPr>
                      <a:r>
                        <a:rPr lang="ru" sz="1000"/>
                        <a:t>акцент на относительно молодой аудитории, которая хочет всегда выглядеть хорошо, предотвращать признаки старения</a:t>
                      </a:r>
                      <a:endParaRPr sz="1000"/>
                    </a:p>
                    <a:p>
                      <a:pPr indent="-292100" lvl="0" marL="457200" rtl="0" algn="l">
                        <a:spcBef>
                          <a:spcPts val="0"/>
                        </a:spcBef>
                        <a:spcAft>
                          <a:spcPts val="0"/>
                        </a:spcAft>
                        <a:buSzPts val="1000"/>
                        <a:buChar char="●"/>
                      </a:pPr>
                      <a:r>
                        <a:rPr lang="ru" sz="1000"/>
                        <a:t>тренд на здоровый образ жизни</a:t>
                      </a:r>
                      <a:endParaRPr sz="1000"/>
                    </a:p>
                    <a:p>
                      <a:pPr indent="-292100" lvl="0" marL="457200" rtl="0" algn="l">
                        <a:spcBef>
                          <a:spcPts val="0"/>
                        </a:spcBef>
                        <a:spcAft>
                          <a:spcPts val="0"/>
                        </a:spcAft>
                        <a:buSzPts val="1000"/>
                        <a:buChar char="●"/>
                      </a:pPr>
                      <a:r>
                        <a:rPr lang="ru" sz="1000"/>
                        <a:t>устоявшийся тренд «успешная женщина – ухоженная женщина»</a:t>
                      </a:r>
                      <a:endParaRPr sz="1000"/>
                    </a:p>
                    <a:p>
                      <a:pPr indent="-292100" lvl="0" marL="457200" rtl="0" algn="l">
                        <a:spcBef>
                          <a:spcPts val="0"/>
                        </a:spcBef>
                        <a:spcAft>
                          <a:spcPts val="0"/>
                        </a:spcAft>
                        <a:buSzPts val="1000"/>
                        <a:buChar char="●"/>
                      </a:pPr>
                      <a:r>
                        <a:rPr lang="ru" sz="1000"/>
                        <a:t>новая ниша в позиционировании</a:t>
                      </a:r>
                      <a:endParaRPr sz="1000"/>
                    </a:p>
                  </a:txBody>
                  <a:tcPr marT="91425" marB="91425" marR="91425" marL="91425"/>
                </a:tc>
                <a:tc>
                  <a:txBody>
                    <a:bodyPr/>
                    <a:lstStyle/>
                    <a:p>
                      <a:pPr indent="0" lvl="0" marL="0" rtl="0" algn="l">
                        <a:spcBef>
                          <a:spcPts val="0"/>
                        </a:spcBef>
                        <a:spcAft>
                          <a:spcPts val="0"/>
                        </a:spcAft>
                        <a:buNone/>
                      </a:pPr>
                      <a:r>
                        <a:rPr lang="ru"/>
                        <a:t>Угрозы (Барьеры)</a:t>
                      </a:r>
                      <a:endParaRPr/>
                    </a:p>
                    <a:p>
                      <a:pPr indent="-292100" lvl="0" marL="457200" rtl="0" algn="l">
                        <a:spcBef>
                          <a:spcPts val="0"/>
                        </a:spcBef>
                        <a:spcAft>
                          <a:spcPts val="0"/>
                        </a:spcAft>
                        <a:buSzPts val="1000"/>
                        <a:buChar char="●"/>
                      </a:pPr>
                      <a:r>
                        <a:rPr lang="ru" sz="1000"/>
                        <a:t>высокая конкуренция на рынке в области эстетической косметологии.</a:t>
                      </a:r>
                      <a:endParaRPr sz="1000"/>
                    </a:p>
                    <a:p>
                      <a:pPr indent="-292100" lvl="0" marL="457200" rtl="0" algn="l">
                        <a:spcBef>
                          <a:spcPts val="0"/>
                        </a:spcBef>
                        <a:spcAft>
                          <a:spcPts val="0"/>
                        </a:spcAft>
                        <a:buSzPts val="1000"/>
                        <a:buChar char="●"/>
                      </a:pPr>
                      <a:r>
                        <a:rPr lang="ru" sz="1000"/>
                        <a:t>демпинговые акции конкурентов.</a:t>
                      </a:r>
                      <a:endParaRPr sz="1000"/>
                    </a:p>
                    <a:p>
                      <a:pPr indent="-292100" lvl="0" marL="457200" rtl="0" algn="l">
                        <a:spcBef>
                          <a:spcPts val="0"/>
                        </a:spcBef>
                        <a:spcAft>
                          <a:spcPts val="0"/>
                        </a:spcAft>
                        <a:buSzPts val="1000"/>
                        <a:buChar char="●"/>
                      </a:pPr>
                      <a:r>
                        <a:rPr lang="ru" sz="1000"/>
                        <a:t>возможная покупка лазерного оборудования клиниками-конкурентами.</a:t>
                      </a:r>
                      <a:endParaRPr sz="1000"/>
                    </a:p>
                    <a:p>
                      <a:pPr indent="-292100" lvl="0" marL="457200" rtl="0" algn="l">
                        <a:spcBef>
                          <a:spcPts val="0"/>
                        </a:spcBef>
                        <a:spcAft>
                          <a:spcPts val="0"/>
                        </a:spcAft>
                        <a:buSzPts val="1000"/>
                        <a:buChar char="●"/>
                      </a:pPr>
                      <a:r>
                        <a:rPr lang="ru" sz="1000"/>
                        <a:t>небольшое знание о действии и плюсах лазера при решении гинекологических проблем («хирургическое вмешательство – самое надежное»)</a:t>
                      </a:r>
                      <a:endParaRPr sz="1000"/>
                    </a:p>
                    <a:p>
                      <a:pPr indent="-292100" lvl="0" marL="457200" rtl="0" algn="l">
                        <a:spcBef>
                          <a:spcPts val="0"/>
                        </a:spcBef>
                        <a:spcAft>
                          <a:spcPts val="0"/>
                        </a:spcAft>
                        <a:buSzPts val="1000"/>
                        <a:buChar char="●"/>
                      </a:pPr>
                      <a:r>
                        <a:rPr lang="ru" sz="1000"/>
                        <a:t>невысокий уровень доверия к Trinite как к новому игроку на рынке</a:t>
                      </a:r>
                      <a:endParaRPr sz="1000"/>
                    </a:p>
                    <a:p>
                      <a:pPr indent="-292100" lvl="0" marL="457200" rtl="0" algn="l">
                        <a:spcBef>
                          <a:spcPts val="0"/>
                        </a:spcBef>
                        <a:spcAft>
                          <a:spcPts val="0"/>
                        </a:spcAft>
                        <a:buSzPts val="1000"/>
                        <a:buChar char="●"/>
                      </a:pPr>
                      <a:r>
                        <a:rPr lang="ru" sz="1000"/>
                        <a:t>негативные отзывы, в частности, отзывы о недостаточной квалификации одного сотрудника влияют на имидж всей клиники. </a:t>
                      </a:r>
                      <a:endParaRPr sz="1100"/>
                    </a:p>
                  </a:txBody>
                  <a:tcPr marT="91425" marB="91425" marR="91425" marL="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a:t>Позиционирование</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50"/>
          <p:cNvSpPr txBox="1"/>
          <p:nvPr>
            <p:ph type="title"/>
          </p:nvPr>
        </p:nvSpPr>
        <p:spPr>
          <a:xfrm>
            <a:off x="267350" y="162525"/>
            <a:ext cx="8520600" cy="687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ru" sz="1600">
                <a:solidFill>
                  <a:schemeClr val="dk2"/>
                </a:solidFill>
              </a:rPr>
              <a:t>К</a:t>
            </a:r>
            <a:r>
              <a:rPr b="1" lang="ru" sz="1600">
                <a:solidFill>
                  <a:schemeClr val="dk2"/>
                </a:solidFill>
              </a:rPr>
              <a:t>онцепция 1. Уверенность и контроль.</a:t>
            </a:r>
            <a:endParaRPr b="1" sz="1600"/>
          </a:p>
        </p:txBody>
      </p:sp>
      <p:sp>
        <p:nvSpPr>
          <p:cNvPr id="315" name="Google Shape;315;p50"/>
          <p:cNvSpPr txBox="1"/>
          <p:nvPr>
            <p:ph idx="1" type="body"/>
          </p:nvPr>
        </p:nvSpPr>
        <p:spPr>
          <a:xfrm>
            <a:off x="267350" y="792050"/>
            <a:ext cx="8520600" cy="4092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ru" sz="1000"/>
              <a:t>Вкладываясь в сохранение красоты и молодости, женщина получает намного больше, чем просто здоровый организм и эстетическую привлекательность. Наши клиентки – обеспеченные и требовательные женщины, которые не согласны на компромиссы с обстоятельствами. Мы поддерживаем и взращиваем в них чувство уверенности и внутренней силы, с нашей помощью они обретают контроль и власть над своей жизнью.</a:t>
            </a:r>
            <a:endParaRPr sz="1000"/>
          </a:p>
          <a:p>
            <a:pPr indent="0" lvl="0" marL="0" rtl="0" algn="l">
              <a:spcBef>
                <a:spcPts val="1200"/>
              </a:spcBef>
              <a:spcAft>
                <a:spcPts val="0"/>
              </a:spcAft>
              <a:buClr>
                <a:schemeClr val="dk1"/>
              </a:buClr>
              <a:buSzPts val="1100"/>
              <a:buFont typeface="Arial"/>
              <a:buNone/>
            </a:pPr>
            <a:r>
              <a:rPr b="1" lang="ru" sz="1000"/>
              <a:t>Инсайт: </a:t>
            </a:r>
            <a:r>
              <a:rPr lang="ru" sz="1000"/>
              <a:t>Я всегда знаю, чего хочу. Мне необходимо, чтоб мои вопросы решались быстро, безопасно и качественно. Для меня важно оставаться молодой, здоровой и красивой, это позволяет мне достигать личных и профессиональных успехов, к которым я привыкла.</a:t>
            </a:r>
            <a:endParaRPr sz="1000"/>
          </a:p>
          <a:p>
            <a:pPr indent="0" lvl="0" marL="0" rtl="0" algn="l">
              <a:spcBef>
                <a:spcPts val="1200"/>
              </a:spcBef>
              <a:spcAft>
                <a:spcPts val="0"/>
              </a:spcAft>
              <a:buClr>
                <a:schemeClr val="dk1"/>
              </a:buClr>
              <a:buSzPts val="1100"/>
              <a:buFont typeface="Arial"/>
              <a:buNone/>
            </a:pPr>
            <a:r>
              <a:rPr b="1" lang="ru" sz="1000"/>
              <a:t>Позиционирование:</a:t>
            </a:r>
            <a:r>
              <a:rPr lang="ru" sz="1000"/>
              <a:t> Trinite – клиника, которая не подводит. Наш профиль – надежность и бескомпромиссная экспертность. Мы отвечаем за высочайшее качество своих услуг, мы лучшие и работаем для лучших, для сильных, амбициозных и волевых женщин, которые привыкли управлять своей жизнью.</a:t>
            </a:r>
            <a:endParaRPr sz="1000"/>
          </a:p>
          <a:p>
            <a:pPr indent="0" lvl="0" marL="0" rtl="0" algn="l">
              <a:spcBef>
                <a:spcPts val="1200"/>
              </a:spcBef>
              <a:spcAft>
                <a:spcPts val="0"/>
              </a:spcAft>
              <a:buClr>
                <a:schemeClr val="dk1"/>
              </a:buClr>
              <a:buSzPts val="1100"/>
              <a:buFont typeface="Arial"/>
              <a:buNone/>
            </a:pPr>
            <a:r>
              <a:rPr b="1" lang="ru" sz="1000"/>
              <a:t>Метафора</a:t>
            </a:r>
            <a:r>
              <a:rPr lang="ru" sz="1000"/>
              <a:t>: Швейцарский банк.</a:t>
            </a:r>
            <a:endParaRPr sz="1000"/>
          </a:p>
          <a:p>
            <a:pPr indent="0" lvl="0" marL="0" rtl="0" algn="l">
              <a:spcBef>
                <a:spcPts val="1200"/>
              </a:spcBef>
              <a:spcAft>
                <a:spcPts val="0"/>
              </a:spcAft>
              <a:buNone/>
            </a:pPr>
            <a:r>
              <a:t/>
            </a:r>
            <a:endParaRPr sz="1000"/>
          </a:p>
          <a:p>
            <a:pPr indent="0" lvl="0" marL="0" rtl="0" algn="l">
              <a:spcBef>
                <a:spcPts val="1600"/>
              </a:spcBef>
              <a:spcAft>
                <a:spcPts val="0"/>
              </a:spcAft>
              <a:buNone/>
            </a:pPr>
            <a:r>
              <a:t/>
            </a:r>
            <a:endParaRPr sz="1000"/>
          </a:p>
          <a:p>
            <a:pPr indent="0" lvl="0" marL="0" rtl="0" algn="l">
              <a:spcBef>
                <a:spcPts val="1600"/>
              </a:spcBef>
              <a:spcAft>
                <a:spcPts val="1600"/>
              </a:spcAft>
              <a:buNone/>
            </a:pPr>
            <a:r>
              <a:t/>
            </a:r>
            <a:endParaRPr sz="1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pic>
        <p:nvPicPr>
          <p:cNvPr id="320" name="Google Shape;320;p51"/>
          <p:cNvPicPr preferRelativeResize="0"/>
          <p:nvPr/>
        </p:nvPicPr>
        <p:blipFill>
          <a:blip r:embed="rId3">
            <a:alphaModFix/>
          </a:blip>
          <a:stretch>
            <a:fillRect/>
          </a:stretch>
        </p:blipFill>
        <p:spPr>
          <a:xfrm>
            <a:off x="74815" y="73575"/>
            <a:ext cx="2379720" cy="1781550"/>
          </a:xfrm>
          <a:prstGeom prst="rect">
            <a:avLst/>
          </a:prstGeom>
          <a:noFill/>
          <a:ln>
            <a:noFill/>
          </a:ln>
        </p:spPr>
      </p:pic>
      <p:pic>
        <p:nvPicPr>
          <p:cNvPr id="321" name="Google Shape;321;p51"/>
          <p:cNvPicPr preferRelativeResize="0"/>
          <p:nvPr/>
        </p:nvPicPr>
        <p:blipFill>
          <a:blip r:embed="rId4">
            <a:alphaModFix/>
          </a:blip>
          <a:stretch>
            <a:fillRect/>
          </a:stretch>
        </p:blipFill>
        <p:spPr>
          <a:xfrm>
            <a:off x="72200" y="73575"/>
            <a:ext cx="2384952" cy="1781550"/>
          </a:xfrm>
          <a:prstGeom prst="rect">
            <a:avLst/>
          </a:prstGeom>
          <a:noFill/>
          <a:ln>
            <a:noFill/>
          </a:ln>
        </p:spPr>
      </p:pic>
      <p:pic>
        <p:nvPicPr>
          <p:cNvPr id="322" name="Google Shape;322;p51"/>
          <p:cNvPicPr preferRelativeResize="0"/>
          <p:nvPr/>
        </p:nvPicPr>
        <p:blipFill>
          <a:blip r:embed="rId5">
            <a:alphaModFix/>
          </a:blip>
          <a:stretch>
            <a:fillRect/>
          </a:stretch>
        </p:blipFill>
        <p:spPr>
          <a:xfrm>
            <a:off x="2595176" y="169569"/>
            <a:ext cx="2379699" cy="1589561"/>
          </a:xfrm>
          <a:prstGeom prst="rect">
            <a:avLst/>
          </a:prstGeom>
          <a:noFill/>
          <a:ln>
            <a:noFill/>
          </a:ln>
        </p:spPr>
      </p:pic>
      <p:pic>
        <p:nvPicPr>
          <p:cNvPr id="323" name="Google Shape;323;p51"/>
          <p:cNvPicPr preferRelativeResize="0"/>
          <p:nvPr/>
        </p:nvPicPr>
        <p:blipFill>
          <a:blip r:embed="rId6">
            <a:alphaModFix/>
          </a:blip>
          <a:stretch>
            <a:fillRect/>
          </a:stretch>
        </p:blipFill>
        <p:spPr>
          <a:xfrm>
            <a:off x="4811225" y="73575"/>
            <a:ext cx="2060150" cy="1287590"/>
          </a:xfrm>
          <a:prstGeom prst="rect">
            <a:avLst/>
          </a:prstGeom>
          <a:noFill/>
          <a:ln>
            <a:noFill/>
          </a:ln>
        </p:spPr>
      </p:pic>
      <p:pic>
        <p:nvPicPr>
          <p:cNvPr id="324" name="Google Shape;324;p51"/>
          <p:cNvPicPr preferRelativeResize="0"/>
          <p:nvPr/>
        </p:nvPicPr>
        <p:blipFill>
          <a:blip r:embed="rId7">
            <a:alphaModFix/>
          </a:blip>
          <a:stretch>
            <a:fillRect/>
          </a:stretch>
        </p:blipFill>
        <p:spPr>
          <a:xfrm>
            <a:off x="4974876" y="2364076"/>
            <a:ext cx="4169130" cy="2779420"/>
          </a:xfrm>
          <a:prstGeom prst="rect">
            <a:avLst/>
          </a:prstGeom>
          <a:noFill/>
          <a:ln>
            <a:noFill/>
          </a:ln>
        </p:spPr>
      </p:pic>
      <p:pic>
        <p:nvPicPr>
          <p:cNvPr id="325" name="Google Shape;325;p51"/>
          <p:cNvPicPr preferRelativeResize="0"/>
          <p:nvPr/>
        </p:nvPicPr>
        <p:blipFill>
          <a:blip r:embed="rId8">
            <a:alphaModFix/>
          </a:blip>
          <a:stretch>
            <a:fillRect/>
          </a:stretch>
        </p:blipFill>
        <p:spPr>
          <a:xfrm>
            <a:off x="6507376" y="604950"/>
            <a:ext cx="2636635" cy="1759130"/>
          </a:xfrm>
          <a:prstGeom prst="rect">
            <a:avLst/>
          </a:prstGeom>
          <a:noFill/>
          <a:ln>
            <a:noFill/>
          </a:ln>
        </p:spPr>
      </p:pic>
      <p:pic>
        <p:nvPicPr>
          <p:cNvPr id="326" name="Google Shape;326;p51"/>
          <p:cNvPicPr preferRelativeResize="0"/>
          <p:nvPr/>
        </p:nvPicPr>
        <p:blipFill>
          <a:blip r:embed="rId9">
            <a:alphaModFix/>
          </a:blip>
          <a:stretch>
            <a:fillRect/>
          </a:stretch>
        </p:blipFill>
        <p:spPr>
          <a:xfrm>
            <a:off x="2771026" y="1635278"/>
            <a:ext cx="2994050" cy="1872935"/>
          </a:xfrm>
          <a:prstGeom prst="rect">
            <a:avLst/>
          </a:prstGeom>
          <a:noFill/>
          <a:ln>
            <a:noFill/>
          </a:ln>
        </p:spPr>
      </p:pic>
      <p:pic>
        <p:nvPicPr>
          <p:cNvPr id="327" name="Google Shape;327;p51"/>
          <p:cNvPicPr preferRelativeResize="0"/>
          <p:nvPr/>
        </p:nvPicPr>
        <p:blipFill>
          <a:blip r:embed="rId10">
            <a:alphaModFix/>
          </a:blip>
          <a:stretch>
            <a:fillRect/>
          </a:stretch>
        </p:blipFill>
        <p:spPr>
          <a:xfrm>
            <a:off x="10" y="3146800"/>
            <a:ext cx="2993565" cy="1996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5" name="Google Shape;75;p16"/>
          <p:cNvPicPr preferRelativeResize="0"/>
          <p:nvPr/>
        </p:nvPicPr>
        <p:blipFill>
          <a:blip r:embed="rId3">
            <a:alphaModFix/>
          </a:blip>
          <a:stretch>
            <a:fillRect/>
          </a:stretch>
        </p:blipFill>
        <p:spPr>
          <a:xfrm>
            <a:off x="311700" y="342075"/>
            <a:ext cx="8135085" cy="44593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ru" sz="1200">
                <a:solidFill>
                  <a:schemeClr val="dk2"/>
                </a:solidFill>
              </a:rPr>
              <a:t>Концепция 1</a:t>
            </a:r>
            <a:endParaRPr b="1" sz="12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b="1" lang="ru" sz="1200">
                <a:solidFill>
                  <a:schemeClr val="dk2"/>
                </a:solidFill>
              </a:rPr>
              <a:t> Уверенность и контроль.</a:t>
            </a:r>
            <a:endParaRPr b="1" sz="1200">
              <a:solidFill>
                <a:srgbClr val="000000"/>
              </a:solidFill>
            </a:endParaRPr>
          </a:p>
          <a:p>
            <a:pPr indent="0" lvl="0" marL="0" rtl="0" algn="l">
              <a:spcBef>
                <a:spcPts val="1600"/>
              </a:spcBef>
              <a:spcAft>
                <a:spcPts val="0"/>
              </a:spcAft>
              <a:buNone/>
            </a:pPr>
            <a:r>
              <a:t/>
            </a:r>
            <a:endParaRPr/>
          </a:p>
        </p:txBody>
      </p:sp>
      <p:sp>
        <p:nvSpPr>
          <p:cNvPr id="333" name="Google Shape;333;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ru" sz="900"/>
              <a:t>Характер:</a:t>
            </a:r>
            <a:endParaRPr b="1" sz="900"/>
          </a:p>
          <a:p>
            <a:pPr indent="0" lvl="0" marL="0" rtl="0" algn="l">
              <a:spcBef>
                <a:spcPts val="1200"/>
              </a:spcBef>
              <a:spcAft>
                <a:spcPts val="0"/>
              </a:spcAft>
              <a:buClr>
                <a:schemeClr val="dk1"/>
              </a:buClr>
              <a:buSzPts val="1100"/>
              <a:buFont typeface="Arial"/>
              <a:buNone/>
            </a:pPr>
            <a:r>
              <a:rPr lang="ru" sz="900"/>
              <a:t>- Надежный</a:t>
            </a:r>
            <a:endParaRPr sz="900"/>
          </a:p>
          <a:p>
            <a:pPr indent="0" lvl="0" marL="0" rtl="0" algn="l">
              <a:spcBef>
                <a:spcPts val="1200"/>
              </a:spcBef>
              <a:spcAft>
                <a:spcPts val="0"/>
              </a:spcAft>
              <a:buClr>
                <a:schemeClr val="dk1"/>
              </a:buClr>
              <a:buSzPts val="1100"/>
              <a:buFont typeface="Arial"/>
              <a:buNone/>
            </a:pPr>
            <a:r>
              <a:rPr lang="ru" sz="900"/>
              <a:t>- Уверенный</a:t>
            </a:r>
            <a:endParaRPr sz="900"/>
          </a:p>
          <a:p>
            <a:pPr indent="0" lvl="0" marL="0" rtl="0" algn="l">
              <a:spcBef>
                <a:spcPts val="1200"/>
              </a:spcBef>
              <a:spcAft>
                <a:spcPts val="0"/>
              </a:spcAft>
              <a:buClr>
                <a:schemeClr val="dk1"/>
              </a:buClr>
              <a:buSzPts val="1100"/>
              <a:buFont typeface="Arial"/>
              <a:buNone/>
            </a:pPr>
            <a:r>
              <a:rPr lang="ru" sz="900"/>
              <a:t>- Экспертный</a:t>
            </a:r>
            <a:endParaRPr sz="900"/>
          </a:p>
          <a:p>
            <a:pPr indent="0" lvl="0" marL="0" rtl="0" algn="l">
              <a:spcBef>
                <a:spcPts val="1200"/>
              </a:spcBef>
              <a:spcAft>
                <a:spcPts val="0"/>
              </a:spcAft>
              <a:buClr>
                <a:schemeClr val="dk1"/>
              </a:buClr>
              <a:buSzPts val="1100"/>
              <a:buFont typeface="Arial"/>
              <a:buNone/>
            </a:pPr>
            <a:r>
              <a:rPr lang="ru" sz="900"/>
              <a:t>- Строгий</a:t>
            </a:r>
            <a:endParaRPr sz="900"/>
          </a:p>
          <a:p>
            <a:pPr indent="0" lvl="0" marL="0" rtl="0" algn="l">
              <a:spcBef>
                <a:spcPts val="1200"/>
              </a:spcBef>
              <a:spcAft>
                <a:spcPts val="0"/>
              </a:spcAft>
              <a:buClr>
                <a:schemeClr val="dk1"/>
              </a:buClr>
              <a:buSzPts val="1100"/>
              <a:buFont typeface="Arial"/>
              <a:buNone/>
            </a:pPr>
            <a:r>
              <a:rPr lang="ru" sz="900"/>
              <a:t>- Исполнительный</a:t>
            </a:r>
            <a:endParaRPr sz="900"/>
          </a:p>
          <a:p>
            <a:pPr indent="0" lvl="0" marL="0" rtl="0" algn="l">
              <a:spcBef>
                <a:spcPts val="1200"/>
              </a:spcBef>
              <a:spcAft>
                <a:spcPts val="0"/>
              </a:spcAft>
              <a:buClr>
                <a:schemeClr val="dk1"/>
              </a:buClr>
              <a:buSzPts val="1100"/>
              <a:buFont typeface="Arial"/>
              <a:buNone/>
            </a:pPr>
            <a:r>
              <a:rPr b="1" lang="ru" sz="900"/>
              <a:t>Миссия: </a:t>
            </a:r>
            <a:r>
              <a:rPr lang="ru" sz="900"/>
              <a:t>Обеспечиваем сервис, позволяющий женщинам держать свою жизнь под контролем, сохранять уверенность в своем здоровье и внешней привлекательности и достигать успеха в любых сферах.</a:t>
            </a:r>
            <a:endParaRPr sz="900"/>
          </a:p>
          <a:p>
            <a:pPr indent="0" lvl="0" marL="0" rtl="0" algn="l">
              <a:spcBef>
                <a:spcPts val="1200"/>
              </a:spcBef>
              <a:spcAft>
                <a:spcPts val="1600"/>
              </a:spcAft>
              <a:buNone/>
            </a:pPr>
            <a:r>
              <a:t/>
            </a:r>
            <a:endParaRPr sz="9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53"/>
          <p:cNvSpPr txBox="1"/>
          <p:nvPr>
            <p:ph type="title"/>
          </p:nvPr>
        </p:nvSpPr>
        <p:spPr>
          <a:xfrm>
            <a:off x="311700" y="162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Концепция 2. Аккуратность и чуткость</a:t>
            </a:r>
            <a:endParaRPr/>
          </a:p>
        </p:txBody>
      </p:sp>
      <p:sp>
        <p:nvSpPr>
          <p:cNvPr id="339" name="Google Shape;339;p53"/>
          <p:cNvSpPr txBox="1"/>
          <p:nvPr>
            <p:ph idx="1" type="body"/>
          </p:nvPr>
        </p:nvSpPr>
        <p:spPr>
          <a:xfrm>
            <a:off x="311700" y="792050"/>
            <a:ext cx="8520600" cy="4092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ru" sz="900"/>
              <a:t>Даже уверенные в себе женщины испытывают стресс при обращении в клинику за гинекологическими и эстетическими процедурами. Мы осознаем всю тонкость вопросов, с которыми приходят в нашу клинику женщины, поэтому главная наша ценность – их доверие, которое обеспечивается грамотным и чутким подходом.</a:t>
            </a:r>
            <a:endParaRPr sz="900"/>
          </a:p>
          <a:p>
            <a:pPr indent="0" lvl="0" marL="0" rtl="0" algn="l">
              <a:spcBef>
                <a:spcPts val="1200"/>
              </a:spcBef>
              <a:spcAft>
                <a:spcPts val="0"/>
              </a:spcAft>
              <a:buClr>
                <a:schemeClr val="dk1"/>
              </a:buClr>
              <a:buSzPts val="1100"/>
              <a:buFont typeface="Arial"/>
              <a:buNone/>
            </a:pPr>
            <a:r>
              <a:rPr lang="ru" sz="900"/>
              <a:t>Инсайт: Я хочу ощущать спокойствие за свое здоровье и обрести гармонию со своим внешним обликом, мне не нравится испытывать дискомфорт и лишать себя радостей жизни, мне необходима поддержка, место, где понимали бы мои потребности и деликатно решали мои вопросы, связанные с женским здоровьем и красотой.</a:t>
            </a:r>
            <a:endParaRPr sz="900"/>
          </a:p>
          <a:p>
            <a:pPr indent="0" lvl="0" marL="0" rtl="0" algn="l">
              <a:spcBef>
                <a:spcPts val="1200"/>
              </a:spcBef>
              <a:spcAft>
                <a:spcPts val="0"/>
              </a:spcAft>
              <a:buClr>
                <a:schemeClr val="dk1"/>
              </a:buClr>
              <a:buSzPts val="1100"/>
              <a:buFont typeface="Arial"/>
              <a:buNone/>
            </a:pPr>
            <a:r>
              <a:rPr b="1" lang="ru" sz="900"/>
              <a:t>Позиционирование:</a:t>
            </a:r>
            <a:r>
              <a:rPr lang="ru" sz="900"/>
              <a:t> Trinite – место силы и красоты, заботливая клиника, бережно и безопасно оказывающая помощь и поддержку женщинам, столкнувшихся с эстетическими и медицинскими проблемами. Мы высоко ставим психологические интересы наших клиенток, обеспечивая им аккуратный и ответственных подход, конфиденциальность и безопасность.</a:t>
            </a:r>
            <a:endParaRPr sz="900"/>
          </a:p>
          <a:p>
            <a:pPr indent="0" lvl="0" marL="0" rtl="0" algn="l">
              <a:spcBef>
                <a:spcPts val="1200"/>
              </a:spcBef>
              <a:spcAft>
                <a:spcPts val="0"/>
              </a:spcAft>
              <a:buClr>
                <a:schemeClr val="dk1"/>
              </a:buClr>
              <a:buSzPts val="1100"/>
              <a:buFont typeface="Arial"/>
              <a:buNone/>
            </a:pPr>
            <a:r>
              <a:rPr b="1" lang="ru" sz="900"/>
              <a:t>Метафора: </a:t>
            </a:r>
            <a:r>
              <a:rPr lang="ru" sz="900"/>
              <a:t>Личный психолог</a:t>
            </a:r>
            <a:endParaRPr sz="900"/>
          </a:p>
          <a:p>
            <a:pPr indent="0" lvl="0" marL="0" rtl="0" algn="l">
              <a:spcBef>
                <a:spcPts val="1200"/>
              </a:spcBef>
              <a:spcAft>
                <a:spcPts val="1600"/>
              </a:spcAft>
              <a:buNone/>
            </a:pPr>
            <a:r>
              <a:t/>
            </a:r>
            <a:endParaRPr sz="9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pic>
        <p:nvPicPr>
          <p:cNvPr id="344" name="Google Shape;344;p54"/>
          <p:cNvPicPr preferRelativeResize="0"/>
          <p:nvPr/>
        </p:nvPicPr>
        <p:blipFill>
          <a:blip r:embed="rId3">
            <a:alphaModFix/>
          </a:blip>
          <a:stretch>
            <a:fillRect/>
          </a:stretch>
        </p:blipFill>
        <p:spPr>
          <a:xfrm>
            <a:off x="152400" y="152400"/>
            <a:ext cx="2951500" cy="1967675"/>
          </a:xfrm>
          <a:prstGeom prst="rect">
            <a:avLst/>
          </a:prstGeom>
          <a:noFill/>
          <a:ln>
            <a:noFill/>
          </a:ln>
        </p:spPr>
      </p:pic>
      <p:pic>
        <p:nvPicPr>
          <p:cNvPr id="345" name="Google Shape;345;p54"/>
          <p:cNvPicPr preferRelativeResize="0"/>
          <p:nvPr/>
        </p:nvPicPr>
        <p:blipFill>
          <a:blip r:embed="rId4">
            <a:alphaModFix/>
          </a:blip>
          <a:stretch>
            <a:fillRect/>
          </a:stretch>
        </p:blipFill>
        <p:spPr>
          <a:xfrm>
            <a:off x="3103900" y="152400"/>
            <a:ext cx="4867627" cy="2738051"/>
          </a:xfrm>
          <a:prstGeom prst="rect">
            <a:avLst/>
          </a:prstGeom>
          <a:noFill/>
          <a:ln>
            <a:noFill/>
          </a:ln>
        </p:spPr>
      </p:pic>
      <p:pic>
        <p:nvPicPr>
          <p:cNvPr id="346" name="Google Shape;346;p54"/>
          <p:cNvPicPr preferRelativeResize="0"/>
          <p:nvPr/>
        </p:nvPicPr>
        <p:blipFill>
          <a:blip r:embed="rId5">
            <a:alphaModFix/>
          </a:blip>
          <a:stretch>
            <a:fillRect/>
          </a:stretch>
        </p:blipFill>
        <p:spPr>
          <a:xfrm>
            <a:off x="152400" y="2120075"/>
            <a:ext cx="2331250" cy="1311325"/>
          </a:xfrm>
          <a:prstGeom prst="rect">
            <a:avLst/>
          </a:prstGeom>
          <a:noFill/>
          <a:ln>
            <a:noFill/>
          </a:ln>
        </p:spPr>
      </p:pic>
      <p:pic>
        <p:nvPicPr>
          <p:cNvPr id="347" name="Google Shape;347;p54"/>
          <p:cNvPicPr preferRelativeResize="0"/>
          <p:nvPr/>
        </p:nvPicPr>
        <p:blipFill>
          <a:blip r:embed="rId6">
            <a:alphaModFix/>
          </a:blip>
          <a:stretch>
            <a:fillRect/>
          </a:stretch>
        </p:blipFill>
        <p:spPr>
          <a:xfrm>
            <a:off x="2483650" y="2985401"/>
            <a:ext cx="2920947" cy="1948249"/>
          </a:xfrm>
          <a:prstGeom prst="rect">
            <a:avLst/>
          </a:prstGeom>
          <a:noFill/>
          <a:ln>
            <a:noFill/>
          </a:ln>
        </p:spPr>
      </p:pic>
      <p:pic>
        <p:nvPicPr>
          <p:cNvPr id="348" name="Google Shape;348;p54"/>
          <p:cNvPicPr preferRelativeResize="0"/>
          <p:nvPr/>
        </p:nvPicPr>
        <p:blipFill>
          <a:blip r:embed="rId7">
            <a:alphaModFix/>
          </a:blip>
          <a:stretch>
            <a:fillRect/>
          </a:stretch>
        </p:blipFill>
        <p:spPr>
          <a:xfrm>
            <a:off x="5556997" y="3042851"/>
            <a:ext cx="2922373" cy="194824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ru" sz="1000"/>
              <a:t>Характер:</a:t>
            </a:r>
            <a:endParaRPr b="1" sz="1000"/>
          </a:p>
          <a:p>
            <a:pPr indent="0" lvl="0" marL="0" rtl="0" algn="l">
              <a:spcBef>
                <a:spcPts val="1200"/>
              </a:spcBef>
              <a:spcAft>
                <a:spcPts val="0"/>
              </a:spcAft>
              <a:buClr>
                <a:schemeClr val="dk1"/>
              </a:buClr>
              <a:buSzPts val="1100"/>
              <a:buFont typeface="Arial"/>
              <a:buNone/>
            </a:pPr>
            <a:r>
              <a:rPr lang="ru" sz="1000"/>
              <a:t>- Чуткий</a:t>
            </a:r>
            <a:endParaRPr sz="1000"/>
          </a:p>
          <a:p>
            <a:pPr indent="0" lvl="0" marL="0" rtl="0" algn="l">
              <a:spcBef>
                <a:spcPts val="1200"/>
              </a:spcBef>
              <a:spcAft>
                <a:spcPts val="0"/>
              </a:spcAft>
              <a:buClr>
                <a:schemeClr val="dk1"/>
              </a:buClr>
              <a:buSzPts val="1100"/>
              <a:buFont typeface="Arial"/>
              <a:buNone/>
            </a:pPr>
            <a:r>
              <a:rPr lang="ru" sz="1000"/>
              <a:t>- Аккуратный</a:t>
            </a:r>
            <a:endParaRPr sz="1000"/>
          </a:p>
          <a:p>
            <a:pPr indent="0" lvl="0" marL="0" rtl="0" algn="l">
              <a:spcBef>
                <a:spcPts val="1200"/>
              </a:spcBef>
              <a:spcAft>
                <a:spcPts val="0"/>
              </a:spcAft>
              <a:buClr>
                <a:schemeClr val="dk1"/>
              </a:buClr>
              <a:buSzPts val="1100"/>
              <a:buFont typeface="Arial"/>
              <a:buNone/>
            </a:pPr>
            <a:r>
              <a:rPr lang="ru" sz="1000"/>
              <a:t>- Открытый к диалогу</a:t>
            </a:r>
            <a:endParaRPr sz="1000"/>
          </a:p>
          <a:p>
            <a:pPr indent="0" lvl="0" marL="0" rtl="0" algn="l">
              <a:spcBef>
                <a:spcPts val="1200"/>
              </a:spcBef>
              <a:spcAft>
                <a:spcPts val="0"/>
              </a:spcAft>
              <a:buClr>
                <a:schemeClr val="dk1"/>
              </a:buClr>
              <a:buSzPts val="1100"/>
              <a:buFont typeface="Arial"/>
              <a:buNone/>
            </a:pPr>
            <a:r>
              <a:rPr lang="ru" sz="1000"/>
              <a:t>- Заботливый</a:t>
            </a:r>
            <a:endParaRPr sz="1000"/>
          </a:p>
          <a:p>
            <a:pPr indent="0" lvl="0" marL="0" rtl="0" algn="l">
              <a:spcBef>
                <a:spcPts val="1200"/>
              </a:spcBef>
              <a:spcAft>
                <a:spcPts val="0"/>
              </a:spcAft>
              <a:buClr>
                <a:schemeClr val="dk1"/>
              </a:buClr>
              <a:buSzPts val="1100"/>
              <a:buFont typeface="Arial"/>
              <a:buNone/>
            </a:pPr>
            <a:r>
              <a:rPr b="1" lang="ru" sz="1000"/>
              <a:t>Миссия: </a:t>
            </a:r>
            <a:r>
              <a:rPr lang="ru" sz="1000"/>
              <a:t>Возвращаем женщинам ощущение гармонии, физического и душевного спокойствия, грамотно и осторожно решая их деликатные проблемы.</a:t>
            </a:r>
            <a:endParaRPr sz="1000"/>
          </a:p>
          <a:p>
            <a:pPr indent="0" lvl="0" marL="0" rtl="0" algn="l">
              <a:spcBef>
                <a:spcPts val="1200"/>
              </a:spcBef>
              <a:spcAft>
                <a:spcPts val="1600"/>
              </a:spcAft>
              <a:buNone/>
            </a:pPr>
            <a:r>
              <a:t/>
            </a:r>
            <a:endParaRPr/>
          </a:p>
        </p:txBody>
      </p:sp>
      <p:sp>
        <p:nvSpPr>
          <p:cNvPr id="354" name="Google Shape;354;p55"/>
          <p:cNvSpPr txBox="1"/>
          <p:nvPr>
            <p:ph type="title"/>
          </p:nvPr>
        </p:nvSpPr>
        <p:spPr>
          <a:xfrm>
            <a:off x="311700" y="162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Концепция 2. Аккуратность и чуткость</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Концепция 3. Вдохновляющие технологии</a:t>
            </a:r>
            <a:endParaRPr/>
          </a:p>
        </p:txBody>
      </p:sp>
      <p:sp>
        <p:nvSpPr>
          <p:cNvPr id="360" name="Google Shape;360;p56"/>
          <p:cNvSpPr txBox="1"/>
          <p:nvPr>
            <p:ph idx="1" type="body"/>
          </p:nvPr>
        </p:nvSpPr>
        <p:spPr>
          <a:xfrm>
            <a:off x="311700" y="111922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ru" sz="900"/>
              <a:t>Прелесть технологий состоит в том, что они вдохновляют нас, меняют наше представление о привычных возможностях и меняют нашу жизнь. С помощью уникального оборудования мы решаем даже невероятно сложные задачи, воодушевляя женщин ощущением свободы от времени, медицинских и эстетических проблем.</a:t>
            </a:r>
            <a:endParaRPr sz="900"/>
          </a:p>
          <a:p>
            <a:pPr indent="0" lvl="0" marL="0" rtl="0" algn="l">
              <a:spcBef>
                <a:spcPts val="1200"/>
              </a:spcBef>
              <a:spcAft>
                <a:spcPts val="0"/>
              </a:spcAft>
              <a:buClr>
                <a:schemeClr val="dk1"/>
              </a:buClr>
              <a:buSzPts val="1100"/>
              <a:buFont typeface="Arial"/>
              <a:buNone/>
            </a:pPr>
            <a:r>
              <a:rPr lang="ru" sz="900"/>
              <a:t>Инсайт: Я хочу испытать «вау», мощно изменить качество своей жизни к лучшему, я высоко ставлю свои потребности, а потому на мои запросы может ответить лишь клиника, уверенно заявляющая о своих лидерских позициях.</a:t>
            </a:r>
            <a:endParaRPr sz="900"/>
          </a:p>
          <a:p>
            <a:pPr indent="0" lvl="0" marL="0" rtl="0" algn="l">
              <a:spcBef>
                <a:spcPts val="1200"/>
              </a:spcBef>
              <a:spcAft>
                <a:spcPts val="0"/>
              </a:spcAft>
              <a:buClr>
                <a:schemeClr val="dk1"/>
              </a:buClr>
              <a:buSzPts val="1100"/>
              <a:buFont typeface="Arial"/>
              <a:buNone/>
            </a:pPr>
            <a:r>
              <a:rPr b="1" lang="ru" sz="900"/>
              <a:t>Позиционирование: </a:t>
            </a:r>
            <a:r>
              <a:rPr lang="ru" sz="900"/>
              <a:t>Trinite – клиника вдохновляющих технологий. Мы оснащены уникальным лазером и беремся за решение самых деликатных и сложных вопросов, а потому смело называем себя лидерами в решении гинекологических и эстетических проблем на южном Урале.</a:t>
            </a:r>
            <a:endParaRPr sz="900"/>
          </a:p>
          <a:p>
            <a:pPr indent="0" lvl="0" marL="0" rtl="0" algn="l">
              <a:spcBef>
                <a:spcPts val="1200"/>
              </a:spcBef>
              <a:spcAft>
                <a:spcPts val="0"/>
              </a:spcAft>
              <a:buNone/>
            </a:pPr>
            <a:r>
              <a:rPr b="1" lang="ru" sz="900"/>
              <a:t>Метафора: </a:t>
            </a:r>
            <a:r>
              <a:rPr lang="ru" sz="900"/>
              <a:t>Научная лаборатория.</a:t>
            </a:r>
            <a:endParaRPr sz="900"/>
          </a:p>
          <a:p>
            <a:pPr indent="0" lvl="0" marL="0" rtl="0" algn="l">
              <a:spcBef>
                <a:spcPts val="1200"/>
              </a:spcBef>
              <a:spcAft>
                <a:spcPts val="0"/>
              </a:spcAft>
              <a:buClr>
                <a:schemeClr val="dk1"/>
              </a:buClr>
              <a:buSzPts val="1100"/>
              <a:buFont typeface="Arial"/>
              <a:buNone/>
            </a:pPr>
            <a:r>
              <a:t/>
            </a:r>
            <a:endParaRPr sz="900"/>
          </a:p>
          <a:p>
            <a:pPr indent="0" lvl="0" marL="0" rtl="0" algn="l">
              <a:spcBef>
                <a:spcPts val="1200"/>
              </a:spcBef>
              <a:spcAft>
                <a:spcPts val="1600"/>
              </a:spcAft>
              <a:buNone/>
            </a:pPr>
            <a:r>
              <a:t/>
            </a:r>
            <a:endParaRPr sz="9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pic>
        <p:nvPicPr>
          <p:cNvPr id="365" name="Google Shape;365;p57"/>
          <p:cNvPicPr preferRelativeResize="0"/>
          <p:nvPr/>
        </p:nvPicPr>
        <p:blipFill>
          <a:blip r:embed="rId3">
            <a:alphaModFix/>
          </a:blip>
          <a:stretch>
            <a:fillRect/>
          </a:stretch>
        </p:blipFill>
        <p:spPr>
          <a:xfrm>
            <a:off x="152400" y="152400"/>
            <a:ext cx="1988874" cy="1988874"/>
          </a:xfrm>
          <a:prstGeom prst="rect">
            <a:avLst/>
          </a:prstGeom>
          <a:noFill/>
          <a:ln>
            <a:noFill/>
          </a:ln>
        </p:spPr>
      </p:pic>
      <p:pic>
        <p:nvPicPr>
          <p:cNvPr id="366" name="Google Shape;366;p57"/>
          <p:cNvPicPr preferRelativeResize="0"/>
          <p:nvPr/>
        </p:nvPicPr>
        <p:blipFill>
          <a:blip r:embed="rId4">
            <a:alphaModFix/>
          </a:blip>
          <a:stretch>
            <a:fillRect/>
          </a:stretch>
        </p:blipFill>
        <p:spPr>
          <a:xfrm>
            <a:off x="2141275" y="152400"/>
            <a:ext cx="4652125" cy="2605200"/>
          </a:xfrm>
          <a:prstGeom prst="rect">
            <a:avLst/>
          </a:prstGeom>
          <a:noFill/>
          <a:ln>
            <a:noFill/>
          </a:ln>
        </p:spPr>
      </p:pic>
      <p:pic>
        <p:nvPicPr>
          <p:cNvPr id="367" name="Google Shape;367;p57"/>
          <p:cNvPicPr preferRelativeResize="0"/>
          <p:nvPr/>
        </p:nvPicPr>
        <p:blipFill>
          <a:blip r:embed="rId5">
            <a:alphaModFix/>
          </a:blip>
          <a:stretch>
            <a:fillRect/>
          </a:stretch>
        </p:blipFill>
        <p:spPr>
          <a:xfrm>
            <a:off x="94925" y="2757600"/>
            <a:ext cx="3267575" cy="1764500"/>
          </a:xfrm>
          <a:prstGeom prst="rect">
            <a:avLst/>
          </a:prstGeom>
          <a:noFill/>
          <a:ln>
            <a:noFill/>
          </a:ln>
        </p:spPr>
      </p:pic>
      <p:pic>
        <p:nvPicPr>
          <p:cNvPr id="368" name="Google Shape;368;p57"/>
          <p:cNvPicPr preferRelativeResize="0"/>
          <p:nvPr/>
        </p:nvPicPr>
        <p:blipFill>
          <a:blip r:embed="rId6">
            <a:alphaModFix/>
          </a:blip>
          <a:stretch>
            <a:fillRect/>
          </a:stretch>
        </p:blipFill>
        <p:spPr>
          <a:xfrm>
            <a:off x="3362500" y="2757600"/>
            <a:ext cx="3342699" cy="2081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Концепция 3. Вдохновляющие технологии</a:t>
            </a:r>
            <a:endParaRPr/>
          </a:p>
          <a:p>
            <a:pPr indent="0" lvl="0" marL="0" rtl="0" algn="l">
              <a:spcBef>
                <a:spcPts val="0"/>
              </a:spcBef>
              <a:spcAft>
                <a:spcPts val="0"/>
              </a:spcAft>
              <a:buNone/>
            </a:pPr>
            <a:r>
              <a:t/>
            </a:r>
            <a:endParaRPr/>
          </a:p>
        </p:txBody>
      </p:sp>
      <p:sp>
        <p:nvSpPr>
          <p:cNvPr id="374" name="Google Shape;374;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ru" sz="1200"/>
              <a:t>Характер:</a:t>
            </a:r>
            <a:endParaRPr b="1" sz="1200"/>
          </a:p>
          <a:p>
            <a:pPr indent="0" lvl="0" marL="0" rtl="0" algn="l">
              <a:spcBef>
                <a:spcPts val="1200"/>
              </a:spcBef>
              <a:spcAft>
                <a:spcPts val="0"/>
              </a:spcAft>
              <a:buClr>
                <a:schemeClr val="dk1"/>
              </a:buClr>
              <a:buSzPts val="1100"/>
              <a:buFont typeface="Arial"/>
              <a:buNone/>
            </a:pPr>
            <a:r>
              <a:rPr lang="ru" sz="1200"/>
              <a:t>- Современный</a:t>
            </a:r>
            <a:endParaRPr sz="1200"/>
          </a:p>
          <a:p>
            <a:pPr indent="0" lvl="0" marL="0" rtl="0" algn="l">
              <a:spcBef>
                <a:spcPts val="1200"/>
              </a:spcBef>
              <a:spcAft>
                <a:spcPts val="0"/>
              </a:spcAft>
              <a:buClr>
                <a:schemeClr val="dk1"/>
              </a:buClr>
              <a:buSzPts val="1100"/>
              <a:buFont typeface="Arial"/>
              <a:buNone/>
            </a:pPr>
            <a:r>
              <a:rPr lang="ru" sz="1200"/>
              <a:t>- Амбициозный</a:t>
            </a:r>
            <a:endParaRPr sz="1200"/>
          </a:p>
          <a:p>
            <a:pPr indent="0" lvl="0" marL="0" rtl="0" algn="l">
              <a:spcBef>
                <a:spcPts val="1200"/>
              </a:spcBef>
              <a:spcAft>
                <a:spcPts val="0"/>
              </a:spcAft>
              <a:buClr>
                <a:schemeClr val="dk1"/>
              </a:buClr>
              <a:buSzPts val="1100"/>
              <a:buFont typeface="Arial"/>
              <a:buNone/>
            </a:pPr>
            <a:r>
              <a:rPr lang="ru" sz="1200"/>
              <a:t>- Решительный</a:t>
            </a:r>
            <a:endParaRPr sz="1200"/>
          </a:p>
          <a:p>
            <a:pPr indent="0" lvl="0" marL="0" rtl="0" algn="l">
              <a:spcBef>
                <a:spcPts val="1200"/>
              </a:spcBef>
              <a:spcAft>
                <a:spcPts val="0"/>
              </a:spcAft>
              <a:buClr>
                <a:schemeClr val="dk1"/>
              </a:buClr>
              <a:buSzPts val="1100"/>
              <a:buFont typeface="Arial"/>
              <a:buNone/>
            </a:pPr>
            <a:r>
              <a:rPr lang="ru" sz="1200"/>
              <a:t>- Самоуверенный</a:t>
            </a:r>
            <a:endParaRPr sz="1200"/>
          </a:p>
          <a:p>
            <a:pPr indent="0" lvl="0" marL="0" rtl="0" algn="l">
              <a:spcBef>
                <a:spcPts val="1200"/>
              </a:spcBef>
              <a:spcAft>
                <a:spcPts val="0"/>
              </a:spcAft>
              <a:buClr>
                <a:schemeClr val="dk1"/>
              </a:buClr>
              <a:buSzPts val="1100"/>
              <a:buFont typeface="Arial"/>
              <a:buNone/>
            </a:pPr>
            <a:r>
              <a:rPr b="1" lang="ru" sz="1200"/>
              <a:t>Миссия:</a:t>
            </a:r>
            <a:r>
              <a:rPr lang="ru" sz="1200"/>
              <a:t> Мы обладаем высоким уровнем экспертизы и технической оснащённости, что позволяет нам качественно помогать и вдохновлять обратившихся к нам женщин на успешную яркую жизнь.</a:t>
            </a:r>
            <a:endParaRPr sz="1200"/>
          </a:p>
          <a:p>
            <a:pPr indent="0" lvl="0" marL="0" rtl="0" algn="l">
              <a:spcBef>
                <a:spcPts val="1200"/>
              </a:spcBef>
              <a:spcAft>
                <a:spcPts val="16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Три концепции одним взглядом</a:t>
            </a:r>
            <a:endParaRPr/>
          </a:p>
        </p:txBody>
      </p:sp>
      <p:sp>
        <p:nvSpPr>
          <p:cNvPr id="380" name="Google Shape;380;p59"/>
          <p:cNvSpPr txBox="1"/>
          <p:nvPr>
            <p:ph idx="1" type="body"/>
          </p:nvPr>
        </p:nvSpPr>
        <p:spPr>
          <a:xfrm>
            <a:off x="311700" y="1152475"/>
            <a:ext cx="2605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ru"/>
              <a:t>Trinité </a:t>
            </a:r>
            <a:r>
              <a:rPr b="1" lang="ru" sz="1000"/>
              <a:t>Уверенность и контроль</a:t>
            </a:r>
            <a:endParaRPr b="1" sz="1000"/>
          </a:p>
          <a:p>
            <a:pPr indent="0" lvl="0" marL="0" rtl="0" algn="l">
              <a:spcBef>
                <a:spcPts val="1600"/>
              </a:spcBef>
              <a:spcAft>
                <a:spcPts val="1200"/>
              </a:spcAft>
              <a:buNone/>
            </a:pPr>
            <a:r>
              <a:rPr lang="ru" sz="1000"/>
              <a:t>Клиника, которая не подводит.</a:t>
            </a:r>
            <a:endParaRPr b="1" sz="1000"/>
          </a:p>
        </p:txBody>
      </p:sp>
      <p:sp>
        <p:nvSpPr>
          <p:cNvPr id="381" name="Google Shape;381;p59"/>
          <p:cNvSpPr txBox="1"/>
          <p:nvPr>
            <p:ph idx="1" type="body"/>
          </p:nvPr>
        </p:nvSpPr>
        <p:spPr>
          <a:xfrm>
            <a:off x="3122050" y="1152475"/>
            <a:ext cx="2605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2. </a:t>
            </a:r>
            <a:r>
              <a:rPr lang="ru"/>
              <a:t>Trinité </a:t>
            </a:r>
            <a:r>
              <a:rPr lang="ru" sz="800"/>
              <a:t>Аккуратность и чуткость</a:t>
            </a:r>
            <a:endParaRPr sz="800"/>
          </a:p>
          <a:p>
            <a:pPr indent="0" lvl="0" marL="0" rtl="0" algn="l">
              <a:spcBef>
                <a:spcPts val="1600"/>
              </a:spcBef>
              <a:spcAft>
                <a:spcPts val="1200"/>
              </a:spcAft>
              <a:buClr>
                <a:schemeClr val="dk1"/>
              </a:buClr>
              <a:buSzPts val="1100"/>
              <a:buFont typeface="Arial"/>
              <a:buNone/>
            </a:pPr>
            <a:r>
              <a:rPr lang="ru" sz="900"/>
              <a:t>Место силы и красоты, заботливая клиника, бережно и безопасно оказывающая помощь и поддержку женщинам, столкнувшихся с эстетическими и медицинскими проблемами.</a:t>
            </a:r>
            <a:endParaRPr sz="800"/>
          </a:p>
        </p:txBody>
      </p:sp>
      <p:sp>
        <p:nvSpPr>
          <p:cNvPr id="382" name="Google Shape;382;p59"/>
          <p:cNvSpPr txBox="1"/>
          <p:nvPr>
            <p:ph idx="1" type="body"/>
          </p:nvPr>
        </p:nvSpPr>
        <p:spPr>
          <a:xfrm>
            <a:off x="6133550" y="1159925"/>
            <a:ext cx="2605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3. </a:t>
            </a:r>
            <a:r>
              <a:rPr lang="ru"/>
              <a:t>Trinité </a:t>
            </a:r>
            <a:r>
              <a:rPr lang="ru" sz="1000"/>
              <a:t>Вдохновляющие технологии</a:t>
            </a:r>
            <a:endParaRPr sz="1000"/>
          </a:p>
          <a:p>
            <a:pPr indent="0" lvl="0" marL="0" rtl="0" algn="l">
              <a:spcBef>
                <a:spcPts val="1600"/>
              </a:spcBef>
              <a:spcAft>
                <a:spcPts val="1200"/>
              </a:spcAft>
              <a:buNone/>
            </a:pPr>
            <a:r>
              <a:rPr lang="ru" sz="900"/>
              <a:t>Клиника вдохновляющих технологий</a:t>
            </a:r>
            <a:r>
              <a:rPr lang="ru" sz="1000"/>
              <a:t>. </a:t>
            </a:r>
            <a:r>
              <a:rPr lang="ru" sz="900"/>
              <a:t>Лидер в решении гинекологических и эстетических проблем на южном Урале</a:t>
            </a:r>
            <a:endParaRPr sz="1000"/>
          </a:p>
        </p:txBody>
      </p:sp>
      <p:pic>
        <p:nvPicPr>
          <p:cNvPr id="383" name="Google Shape;383;p59"/>
          <p:cNvPicPr preferRelativeResize="0"/>
          <p:nvPr/>
        </p:nvPicPr>
        <p:blipFill>
          <a:blip r:embed="rId3">
            <a:alphaModFix/>
          </a:blip>
          <a:stretch>
            <a:fillRect/>
          </a:stretch>
        </p:blipFill>
        <p:spPr>
          <a:xfrm>
            <a:off x="398775" y="2491650"/>
            <a:ext cx="2173276" cy="1451675"/>
          </a:xfrm>
          <a:prstGeom prst="rect">
            <a:avLst/>
          </a:prstGeom>
          <a:noFill/>
          <a:ln>
            <a:noFill/>
          </a:ln>
        </p:spPr>
      </p:pic>
      <p:pic>
        <p:nvPicPr>
          <p:cNvPr id="384" name="Google Shape;384;p59"/>
          <p:cNvPicPr preferRelativeResize="0"/>
          <p:nvPr/>
        </p:nvPicPr>
        <p:blipFill>
          <a:blip r:embed="rId4">
            <a:alphaModFix/>
          </a:blip>
          <a:stretch>
            <a:fillRect/>
          </a:stretch>
        </p:blipFill>
        <p:spPr>
          <a:xfrm>
            <a:off x="3142449" y="2491650"/>
            <a:ext cx="2420725" cy="1613825"/>
          </a:xfrm>
          <a:prstGeom prst="rect">
            <a:avLst/>
          </a:prstGeom>
          <a:noFill/>
          <a:ln>
            <a:noFill/>
          </a:ln>
        </p:spPr>
      </p:pic>
      <p:pic>
        <p:nvPicPr>
          <p:cNvPr id="385" name="Google Shape;385;p59"/>
          <p:cNvPicPr preferRelativeResize="0"/>
          <p:nvPr/>
        </p:nvPicPr>
        <p:blipFill>
          <a:blip r:embed="rId5">
            <a:alphaModFix/>
          </a:blip>
          <a:stretch>
            <a:fillRect/>
          </a:stretch>
        </p:blipFill>
        <p:spPr>
          <a:xfrm>
            <a:off x="6133575" y="2571750"/>
            <a:ext cx="2698725" cy="151128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Медиастратегия</a:t>
            </a:r>
            <a:endParaRPr/>
          </a:p>
        </p:txBody>
      </p:sp>
      <p:sp>
        <p:nvSpPr>
          <p:cNvPr id="391" name="Google Shape;391;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Цель разработки и реализации медиастратегии - эффективно донести ключевое сообщение бренда до представителей целевой аудитории с помощью релевантных каналов и инструментов. </a:t>
            </a:r>
            <a:endParaRPr/>
          </a:p>
          <a:p>
            <a:pPr indent="0" lvl="0" marL="0" rtl="0" algn="l">
              <a:spcBef>
                <a:spcPts val="1600"/>
              </a:spcBef>
              <a:spcAft>
                <a:spcPts val="0"/>
              </a:spcAft>
              <a:buNone/>
            </a:pPr>
            <a:r>
              <a:rPr lang="ru"/>
              <a:t>Рекомендуем задействовать комплекс из нескольких каналов, чтобы получить синергетический эффект для достижения наших целей.</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Этапы донесения ключевого сообщения</a:t>
            </a:r>
            <a:endParaRPr/>
          </a:p>
        </p:txBody>
      </p:sp>
      <p:sp>
        <p:nvSpPr>
          <p:cNvPr id="397" name="Google Shape;397;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1 ЭТАП август - декабрь 2019</a:t>
            </a:r>
            <a:endParaRPr/>
          </a:p>
          <a:p>
            <a:pPr indent="0" lvl="0" marL="0" rtl="0" algn="l">
              <a:spcBef>
                <a:spcPts val="1600"/>
              </a:spcBef>
              <a:spcAft>
                <a:spcPts val="0"/>
              </a:spcAft>
              <a:buNone/>
            </a:pPr>
            <a:r>
              <a:rPr lang="ru"/>
              <a:t>Донесение до всех сегментов целевой аудитории актуального позиционирования Trinite.</a:t>
            </a:r>
            <a:endParaRPr/>
          </a:p>
          <a:p>
            <a:pPr indent="0" lvl="0" marL="0" rtl="0" algn="l">
              <a:spcBef>
                <a:spcPts val="1600"/>
              </a:spcBef>
              <a:spcAft>
                <a:spcPts val="0"/>
              </a:spcAft>
              <a:buNone/>
            </a:pPr>
            <a:r>
              <a:rPr lang="ru"/>
              <a:t>2 ЭТАП февраль - мая 2020</a:t>
            </a:r>
            <a:endParaRPr/>
          </a:p>
          <a:p>
            <a:pPr indent="0" lvl="0" marL="0" rtl="0" algn="l">
              <a:spcBef>
                <a:spcPts val="1600"/>
              </a:spcBef>
              <a:spcAft>
                <a:spcPts val="1600"/>
              </a:spcAft>
              <a:buNone/>
            </a:pPr>
            <a:r>
              <a:rPr lang="ru"/>
              <a:t>На основе анализа входящего трафика по итогам 1 этапа вносим коррективы в креатив и коммуникации, с учетом направлений и их сезонности доносим преимущества </a:t>
            </a:r>
            <a:r>
              <a:rPr lang="ru"/>
              <a:t>Trinite.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Ситуация на рынке </a:t>
            </a:r>
            <a:endParaRPr/>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ru" sz="1400">
                <a:solidFill>
                  <a:schemeClr val="dk1"/>
                </a:solidFill>
                <a:highlight>
                  <a:srgbClr val="FFFF00"/>
                </a:highlight>
              </a:rPr>
              <a:t>Социально-демографические факторы</a:t>
            </a:r>
            <a:endParaRPr b="1" sz="1400">
              <a:solidFill>
                <a:schemeClr val="dk1"/>
              </a:solidFill>
              <a:highlight>
                <a:srgbClr val="FFFF00"/>
              </a:highlight>
            </a:endParaRPr>
          </a:p>
          <a:p>
            <a:pPr indent="-317500" lvl="0" marL="457200" rtl="0" algn="l">
              <a:spcBef>
                <a:spcPts val="1600"/>
              </a:spcBef>
              <a:spcAft>
                <a:spcPts val="0"/>
              </a:spcAft>
              <a:buClr>
                <a:schemeClr val="dk1"/>
              </a:buClr>
              <a:buSzPts val="1400"/>
              <a:buAutoNum type="arabicPeriod"/>
            </a:pPr>
            <a:r>
              <a:rPr lang="ru" sz="1400">
                <a:solidFill>
                  <a:schemeClr val="dk1"/>
                </a:solidFill>
              </a:rPr>
              <a:t>У</a:t>
            </a:r>
            <a:r>
              <a:rPr lang="ru" sz="1400">
                <a:solidFill>
                  <a:schemeClr val="dk1"/>
                </a:solidFill>
              </a:rPr>
              <a:t>меньшение возраста клиентов, прибегающих к услугам эстетической медицины. Чаще других прибегают к подобным услугам женщины 25-34 лет (*по данным компании Step by Step)</a:t>
            </a:r>
            <a:endParaRPr sz="1400">
              <a:solidFill>
                <a:schemeClr val="dk1"/>
              </a:solidFill>
            </a:endParaRPr>
          </a:p>
          <a:p>
            <a:pPr indent="-317500" lvl="0" marL="457200" rtl="0" algn="l">
              <a:spcBef>
                <a:spcPts val="0"/>
              </a:spcBef>
              <a:spcAft>
                <a:spcPts val="0"/>
              </a:spcAft>
              <a:buSzPts val="1400"/>
              <a:buAutoNum type="arabicPeriod"/>
            </a:pPr>
            <a:r>
              <a:rPr lang="ru" sz="1400">
                <a:solidFill>
                  <a:srgbClr val="333333"/>
                </a:solidFill>
                <a:highlight>
                  <a:srgbClr val="FBF5F6"/>
                </a:highlight>
              </a:rPr>
              <a:t>90-95% жителей России имеют признаки преждевременного старения - их биологический возраст выше «паспортного». </a:t>
            </a:r>
            <a:endParaRPr sz="1400">
              <a:solidFill>
                <a:srgbClr val="333333"/>
              </a:solidFill>
              <a:highlight>
                <a:srgbClr val="FBF5F6"/>
              </a:highlight>
            </a:endParaRPr>
          </a:p>
          <a:p>
            <a:pPr indent="-317500" lvl="0" marL="457200" rtl="0" algn="l">
              <a:spcBef>
                <a:spcPts val="0"/>
              </a:spcBef>
              <a:spcAft>
                <a:spcPts val="0"/>
              </a:spcAft>
              <a:buClr>
                <a:srgbClr val="333333"/>
              </a:buClr>
              <a:buSzPts val="1400"/>
              <a:buAutoNum type="arabicPeriod"/>
            </a:pPr>
            <a:r>
              <a:rPr lang="ru" sz="1400">
                <a:solidFill>
                  <a:srgbClr val="333333"/>
                </a:solidFill>
                <a:highlight>
                  <a:srgbClr val="FBF5F6"/>
                </a:highlight>
              </a:rPr>
              <a:t>Акценты сместились на качество жизни и активное долголетие (еще недавно увеличение продолжительности жизни было одной из ключевых задач здравоохранения.)</a:t>
            </a:r>
            <a:endParaRPr sz="1400">
              <a:solidFill>
                <a:srgbClr val="333333"/>
              </a:solidFill>
              <a:highlight>
                <a:srgbClr val="FBF5F6"/>
              </a:highlight>
            </a:endParaRPr>
          </a:p>
          <a:p>
            <a:pPr indent="-317500" lvl="0" marL="457200" rtl="0" algn="l">
              <a:spcBef>
                <a:spcPts val="0"/>
              </a:spcBef>
              <a:spcAft>
                <a:spcPts val="0"/>
              </a:spcAft>
              <a:buSzPts val="1400"/>
              <a:buAutoNum type="arabicPeriod"/>
            </a:pPr>
            <a:r>
              <a:rPr lang="ru" sz="1400">
                <a:solidFill>
                  <a:srgbClr val="3E4244"/>
                </a:solidFill>
              </a:rPr>
              <a:t>факторы роста рынка – общее старение населения, урбанизация (</a:t>
            </a:r>
            <a:r>
              <a:rPr lang="ru" sz="1400">
                <a:solidFill>
                  <a:schemeClr val="dk1"/>
                </a:solidFill>
              </a:rPr>
              <a:t>рост населения города</a:t>
            </a:r>
            <a:r>
              <a:rPr lang="ru" sz="1400">
                <a:solidFill>
                  <a:srgbClr val="3E4244"/>
                </a:solidFill>
              </a:rPr>
              <a:t>) и развитие профильных технологий.</a:t>
            </a:r>
            <a:endParaRPr sz="1400">
              <a:solidFill>
                <a:srgbClr val="3E4244"/>
              </a:solidFill>
            </a:endParaRPr>
          </a:p>
          <a:p>
            <a:pPr indent="-317500" lvl="0" marL="457200" rtl="0" algn="l">
              <a:spcBef>
                <a:spcPts val="0"/>
              </a:spcBef>
              <a:spcAft>
                <a:spcPts val="0"/>
              </a:spcAft>
              <a:buClr>
                <a:schemeClr val="dk1"/>
              </a:buClr>
              <a:buSzPts val="1400"/>
              <a:buAutoNum type="arabicPeriod"/>
            </a:pPr>
            <a:r>
              <a:rPr lang="ru" sz="1400">
                <a:solidFill>
                  <a:schemeClr val="dk1"/>
                </a:solidFill>
              </a:rPr>
              <a:t>У</a:t>
            </a:r>
            <a:r>
              <a:rPr lang="ru" sz="1400">
                <a:solidFill>
                  <a:schemeClr val="dk1"/>
                </a:solidFill>
              </a:rPr>
              <a:t>худшение экологических условий</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ru" sz="1400">
                <a:solidFill>
                  <a:schemeClr val="dk1"/>
                </a:solidFill>
              </a:rPr>
              <a:t>С</a:t>
            </a:r>
            <a:r>
              <a:rPr lang="ru" sz="1400">
                <a:solidFill>
                  <a:schemeClr val="dk1"/>
                </a:solidFill>
              </a:rPr>
              <a:t>табилизация доходов населения, увеличение среднего уровня заработной платы. </a:t>
            </a:r>
            <a:endParaRPr sz="1400">
              <a:solidFill>
                <a:schemeClr val="dk1"/>
              </a:solidFill>
            </a:endParaRPr>
          </a:p>
          <a:p>
            <a:pPr indent="0" lvl="0" marL="0" rtl="0" algn="l">
              <a:spcBef>
                <a:spcPts val="0"/>
              </a:spcBef>
              <a:spcAft>
                <a:spcPts val="1600"/>
              </a:spcAft>
              <a:buNone/>
            </a:pPr>
            <a:r>
              <a:t/>
            </a:r>
            <a:endParaRPr sz="1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Каналы коммуникации / Инструменты</a:t>
            </a:r>
            <a:endParaRPr/>
          </a:p>
        </p:txBody>
      </p:sp>
      <p:sp>
        <p:nvSpPr>
          <p:cNvPr id="403" name="Google Shape;403;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ru"/>
              <a:t>Мероприятие в честь открытия клиники</a:t>
            </a:r>
            <a:endParaRPr/>
          </a:p>
          <a:p>
            <a:pPr indent="-342900" lvl="0" marL="457200" rtl="0" algn="l">
              <a:spcBef>
                <a:spcPts val="0"/>
              </a:spcBef>
              <a:spcAft>
                <a:spcPts val="0"/>
              </a:spcAft>
              <a:buSzPts val="1800"/>
              <a:buChar char="-"/>
            </a:pPr>
            <a:r>
              <a:rPr lang="ru"/>
              <a:t>Digital (контекстная реклама, SMM, блогеры)</a:t>
            </a:r>
            <a:endParaRPr/>
          </a:p>
          <a:p>
            <a:pPr indent="-342900" lvl="0" marL="457200" rtl="0" algn="l">
              <a:spcBef>
                <a:spcPts val="0"/>
              </a:spcBef>
              <a:spcAft>
                <a:spcPts val="0"/>
              </a:spcAft>
              <a:buSzPts val="1800"/>
              <a:buChar char="-"/>
            </a:pPr>
            <a:r>
              <a:rPr lang="ru"/>
              <a:t>Atl (радио, наружная реклама)</a:t>
            </a:r>
            <a:endParaRPr/>
          </a:p>
          <a:p>
            <a:pPr indent="-342900" lvl="0" marL="457200" rtl="0" algn="l">
              <a:spcBef>
                <a:spcPts val="0"/>
              </a:spcBef>
              <a:spcAft>
                <a:spcPts val="0"/>
              </a:spcAft>
              <a:buSzPts val="1800"/>
              <a:buChar char="-"/>
            </a:pPr>
            <a:r>
              <a:rPr lang="ru"/>
              <a:t>Реклама в местах посещения целевой аудитории (офисные центры и фитнес-центры премиум-класса)</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Смета общая </a:t>
            </a:r>
            <a:endParaRPr/>
          </a:p>
        </p:txBody>
      </p:sp>
      <p:sp>
        <p:nvSpPr>
          <p:cNvPr id="409" name="Google Shape;409;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t>Ситуация на рынке </a:t>
            </a:r>
            <a:endParaRPr/>
          </a:p>
        </p:txBody>
      </p:sp>
      <p:sp>
        <p:nvSpPr>
          <p:cNvPr id="87" name="Google Shape;87;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sz="1300">
                <a:solidFill>
                  <a:schemeClr val="dk1"/>
                </a:solidFill>
                <a:highlight>
                  <a:srgbClr val="FFFF00"/>
                </a:highlight>
              </a:rPr>
              <a:t>Специфические </a:t>
            </a:r>
            <a:r>
              <a:rPr b="1" lang="ru" sz="1300">
                <a:solidFill>
                  <a:schemeClr val="dk1"/>
                </a:solidFill>
                <a:highlight>
                  <a:srgbClr val="FFFF00"/>
                </a:highlight>
              </a:rPr>
              <a:t>факторы</a:t>
            </a:r>
            <a:r>
              <a:rPr b="1" lang="ru" sz="1300">
                <a:solidFill>
                  <a:schemeClr val="dk1"/>
                </a:solidFill>
                <a:highlight>
                  <a:srgbClr val="FFFF00"/>
                </a:highlight>
              </a:rPr>
              <a:t>:</a:t>
            </a:r>
            <a:endParaRPr b="1" sz="1300">
              <a:solidFill>
                <a:schemeClr val="dk1"/>
              </a:solidFill>
              <a:highlight>
                <a:srgbClr val="FFFF00"/>
              </a:highlight>
            </a:endParaRPr>
          </a:p>
          <a:p>
            <a:pPr indent="-311150" lvl="0" marL="457200" rtl="0" algn="l">
              <a:spcBef>
                <a:spcPts val="1600"/>
              </a:spcBef>
              <a:spcAft>
                <a:spcPts val="0"/>
              </a:spcAft>
              <a:buClr>
                <a:schemeClr val="dk1"/>
              </a:buClr>
              <a:buSzPts val="1300"/>
              <a:buAutoNum type="arabicPeriod"/>
            </a:pPr>
            <a:r>
              <a:rPr lang="ru" sz="1300">
                <a:solidFill>
                  <a:schemeClr val="dk1"/>
                </a:solidFill>
                <a:highlight>
                  <a:srgbClr val="FFFFFF"/>
                </a:highlight>
              </a:rPr>
              <a:t>Наибольшую долю рынка антивозрастных услуг занимают лазерные технологии (*по данным компании Stratistics MRC)</a:t>
            </a:r>
            <a:endParaRPr sz="1300">
              <a:solidFill>
                <a:schemeClr val="dk1"/>
              </a:solidFill>
              <a:highlight>
                <a:srgbClr val="FFFFFF"/>
              </a:highlight>
            </a:endParaRPr>
          </a:p>
          <a:p>
            <a:pPr indent="-311150" lvl="0" marL="457200" rtl="0" algn="l">
              <a:spcBef>
                <a:spcPts val="0"/>
              </a:spcBef>
              <a:spcAft>
                <a:spcPts val="0"/>
              </a:spcAft>
              <a:buClr>
                <a:schemeClr val="dk1"/>
              </a:buClr>
              <a:buSzPts val="1300"/>
              <a:buAutoNum type="arabicPeriod"/>
            </a:pPr>
            <a:r>
              <a:rPr lang="ru" sz="1300">
                <a:solidFill>
                  <a:schemeClr val="dk1"/>
                </a:solidFill>
                <a:highlight>
                  <a:srgbClr val="FFFFFF"/>
                </a:highlight>
              </a:rPr>
              <a:t>В 96% случаев именно гинекологи являются первым “звеном” в цепочке решения проблем, связанных с недержанием мочи, опущением органов малого таза, рубцами после эпизиотомии и др.</a:t>
            </a:r>
            <a:endParaRPr sz="1300">
              <a:solidFill>
                <a:schemeClr val="dk1"/>
              </a:solidFill>
              <a:highlight>
                <a:srgbClr val="FFFFFF"/>
              </a:highlight>
            </a:endParaRPr>
          </a:p>
          <a:p>
            <a:pPr indent="-311150" lvl="0" marL="457200" rtl="0" algn="l">
              <a:spcBef>
                <a:spcPts val="0"/>
              </a:spcBef>
              <a:spcAft>
                <a:spcPts val="0"/>
              </a:spcAft>
              <a:buClr>
                <a:schemeClr val="dk1"/>
              </a:buClr>
              <a:buSzPts val="1300"/>
              <a:buAutoNum type="arabicPeriod"/>
            </a:pPr>
            <a:r>
              <a:rPr lang="ru" sz="1300">
                <a:solidFill>
                  <a:schemeClr val="dk1"/>
                </a:solidFill>
                <a:highlight>
                  <a:srgbClr val="FFFFFF"/>
                </a:highlight>
              </a:rPr>
              <a:t>На пике популярности процедуры, способные «лечить» преждевременное старение кожи и быть альтернативой хирургического вмешательства. Все передовые методики и техники направлены на то, чтобы сократить период реабилитации и получить результат с минимальными усилиями.</a:t>
            </a:r>
            <a:endParaRPr sz="1300">
              <a:solidFill>
                <a:schemeClr val="dk1"/>
              </a:solidFill>
              <a:highlight>
                <a:srgbClr val="FFFFFF"/>
              </a:highlight>
            </a:endParaRPr>
          </a:p>
          <a:p>
            <a:pPr indent="-311150" lvl="0" marL="457200" rtl="0" algn="l">
              <a:spcBef>
                <a:spcPts val="0"/>
              </a:spcBef>
              <a:spcAft>
                <a:spcPts val="0"/>
              </a:spcAft>
              <a:buClr>
                <a:schemeClr val="dk1"/>
              </a:buClr>
              <a:buSzPts val="1300"/>
              <a:buAutoNum type="arabicPeriod"/>
            </a:pPr>
            <a:r>
              <a:rPr lang="ru" sz="1300">
                <a:solidFill>
                  <a:schemeClr val="dk1"/>
                </a:solidFill>
              </a:rPr>
              <a:t>Рынок заполонен дешевыми препаратами низкого качества и сомнительного происхождения. Зачастую они не проходили сертификацию, отсюда масса осложнений после процедур.</a:t>
            </a:r>
            <a:endParaRPr sz="1300">
              <a:solidFill>
                <a:schemeClr val="dk1"/>
              </a:solidFill>
            </a:endParaRPr>
          </a:p>
          <a:p>
            <a:pPr indent="-311150" lvl="0" marL="457200" rtl="0" algn="l">
              <a:spcBef>
                <a:spcPts val="0"/>
              </a:spcBef>
              <a:spcAft>
                <a:spcPts val="0"/>
              </a:spcAft>
              <a:buClr>
                <a:schemeClr val="dk1"/>
              </a:buClr>
              <a:buSzPts val="1300"/>
              <a:buAutoNum type="arabicPeriod"/>
            </a:pPr>
            <a:r>
              <a:rPr lang="ru" sz="1300">
                <a:solidFill>
                  <a:schemeClr val="dk1"/>
                </a:solidFill>
              </a:rPr>
              <a:t>Anti-age процедуры - н</a:t>
            </a:r>
            <a:r>
              <a:rPr lang="ru" sz="1300">
                <a:solidFill>
                  <a:schemeClr val="dk1"/>
                </a:solidFill>
              </a:rPr>
              <a:t>аиболее быстрорастущий сегмент рынка</a:t>
            </a:r>
            <a:r>
              <a:rPr lang="ru" sz="1300">
                <a:solidFill>
                  <a:schemeClr val="dk1"/>
                </a:solidFill>
              </a:rPr>
              <a:t>.</a:t>
            </a:r>
            <a:endParaRPr sz="1300">
              <a:solidFill>
                <a:schemeClr val="dk1"/>
              </a:solidFill>
            </a:endParaRPr>
          </a:p>
          <a:p>
            <a:pPr indent="0" lvl="0" marL="0" rtl="0" algn="l">
              <a:spcBef>
                <a:spcPts val="1600"/>
              </a:spcBef>
              <a:spcAft>
                <a:spcPts val="1600"/>
              </a:spcAft>
              <a:buNone/>
            </a:pPr>
            <a:r>
              <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t>Ситуация на рынке </a:t>
            </a:r>
            <a:endParaRPr/>
          </a:p>
        </p:txBody>
      </p:sp>
      <p:sp>
        <p:nvSpPr>
          <p:cNvPr id="93" name="Google Shape;93;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sz="1300">
                <a:solidFill>
                  <a:schemeClr val="dk1"/>
                </a:solidFill>
                <a:highlight>
                  <a:srgbClr val="FFFF00"/>
                </a:highlight>
              </a:rPr>
              <a:t>Специфические факторы:</a:t>
            </a:r>
            <a:endParaRPr sz="1300">
              <a:solidFill>
                <a:schemeClr val="dk1"/>
              </a:solidFill>
              <a:highlight>
                <a:srgbClr val="FBF5F6"/>
              </a:highlight>
            </a:endParaRPr>
          </a:p>
          <a:p>
            <a:pPr indent="0" lvl="0" marL="0" rtl="0" algn="l">
              <a:spcBef>
                <a:spcPts val="1600"/>
              </a:spcBef>
              <a:spcAft>
                <a:spcPts val="0"/>
              </a:spcAft>
              <a:buNone/>
            </a:pPr>
            <a:r>
              <a:rPr lang="ru" sz="1300">
                <a:solidFill>
                  <a:schemeClr val="dk1"/>
                </a:solidFill>
                <a:highlight>
                  <a:srgbClr val="FBF5F6"/>
                </a:highlight>
              </a:rPr>
              <a:t>6. </a:t>
            </a:r>
            <a:r>
              <a:rPr lang="ru" sz="1300">
                <a:solidFill>
                  <a:schemeClr val="dk1"/>
                </a:solidFill>
                <a:highlight>
                  <a:srgbClr val="FBF5F6"/>
                </a:highlight>
              </a:rPr>
              <a:t>Современный уход за собой становится все доступнее, а людей, понимающих, что профилактика всегда дешевле лечения, – все больше.</a:t>
            </a:r>
            <a:endParaRPr sz="1300">
              <a:solidFill>
                <a:schemeClr val="dk1"/>
              </a:solidFill>
              <a:highlight>
                <a:srgbClr val="FFFFFF"/>
              </a:highlight>
            </a:endParaRPr>
          </a:p>
          <a:p>
            <a:pPr indent="0" lvl="0" marL="0" rtl="0" algn="l">
              <a:spcBef>
                <a:spcPts val="1600"/>
              </a:spcBef>
              <a:spcAft>
                <a:spcPts val="0"/>
              </a:spcAft>
              <a:buNone/>
            </a:pPr>
            <a:r>
              <a:rPr lang="ru" sz="1300">
                <a:solidFill>
                  <a:schemeClr val="dk1"/>
                </a:solidFill>
                <a:highlight>
                  <a:srgbClr val="FFFFFF"/>
                </a:highlight>
              </a:rPr>
              <a:t>7. Социальные сети – мощнейший стимулятор продаж. Желание эффектно выглядеть на селфи приводит к тому, что клиентура косметологов стремительно молодеет.</a:t>
            </a:r>
            <a:endParaRPr sz="1300">
              <a:solidFill>
                <a:schemeClr val="dk1"/>
              </a:solidFill>
              <a:highlight>
                <a:srgbClr val="FFFFFF"/>
              </a:highlight>
            </a:endParaRPr>
          </a:p>
          <a:p>
            <a:pPr indent="0" lvl="0" marL="0" rtl="0" algn="l">
              <a:spcBef>
                <a:spcPts val="1600"/>
              </a:spcBef>
              <a:spcAft>
                <a:spcPts val="0"/>
              </a:spcAft>
              <a:buNone/>
            </a:pPr>
            <a:r>
              <a:rPr lang="ru" sz="1300">
                <a:solidFill>
                  <a:schemeClr val="dk1"/>
                </a:solidFill>
                <a:highlight>
                  <a:srgbClr val="FFFFFF"/>
                </a:highlight>
              </a:rPr>
              <a:t>8. В году есть два пиковых сезона – осень и весна. Весной продажи на 20–25% больше, чем осенью. Зима и лето проседают по сравнению с этими сезонами. </a:t>
            </a:r>
            <a:endParaRPr sz="1300">
              <a:solidFill>
                <a:schemeClr val="dk1"/>
              </a:solidFill>
              <a:highlight>
                <a:srgbClr val="FFFFFF"/>
              </a:highlight>
            </a:endParaRPr>
          </a:p>
          <a:p>
            <a:pPr indent="0" lvl="0" marL="0" rtl="0" algn="l">
              <a:spcBef>
                <a:spcPts val="1600"/>
              </a:spcBef>
              <a:spcAft>
                <a:spcPts val="0"/>
              </a:spcAft>
              <a:buNone/>
            </a:pPr>
            <a:r>
              <a:rPr lang="ru" sz="1300">
                <a:solidFill>
                  <a:schemeClr val="dk1"/>
                </a:solidFill>
              </a:rPr>
              <a:t>9. Рост количества медицинских учреждений и косметологических центров.</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ru" sz="1300">
                <a:solidFill>
                  <a:schemeClr val="dk1"/>
                </a:solidFill>
              </a:rPr>
              <a:t>10. Рост инвестиций в оборудование. </a:t>
            </a:r>
            <a:endParaRPr sz="1300">
              <a:solidFill>
                <a:schemeClr val="dk1"/>
              </a:solidFill>
            </a:endParaRPr>
          </a:p>
          <a:p>
            <a:pPr indent="0" lvl="0" marL="0" rtl="0" algn="l">
              <a:spcBef>
                <a:spcPts val="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Выводы по рынку</a:t>
            </a:r>
            <a:endParaRPr/>
          </a:p>
        </p:txBody>
      </p:sp>
      <p:sp>
        <p:nvSpPr>
          <p:cNvPr id="99" name="Google Shape;99;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AutoNum type="arabicPeriod"/>
            </a:pPr>
            <a:r>
              <a:rPr lang="ru" sz="1400">
                <a:solidFill>
                  <a:schemeClr val="dk1"/>
                </a:solidFill>
              </a:rPr>
              <a:t>Демографическая и экологическая ситуация позволяет развиваться медицинским услугам.</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ru" sz="1400">
                <a:solidFill>
                  <a:schemeClr val="dk1"/>
                </a:solidFill>
              </a:rPr>
              <a:t>У</a:t>
            </a:r>
            <a:r>
              <a:rPr lang="ru" sz="1400">
                <a:solidFill>
                  <a:schemeClr val="dk1"/>
                </a:solidFill>
              </a:rPr>
              <a:t>величение среднего уровня заработной платы. </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ru" sz="1400">
                <a:solidFill>
                  <a:schemeClr val="dk1"/>
                </a:solidFill>
              </a:rPr>
              <a:t>Наиболее быстрорастущим сегментом рынка являются anti-age процедуры. </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ru" sz="1400">
                <a:solidFill>
                  <a:schemeClr val="dk1"/>
                </a:solidFill>
              </a:rPr>
              <a:t>Активные в профессиональной и социальной сфере люди стараются продлить свою молодость, быть здоровым и не стареть как можно дольше.</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ru" sz="1400">
                <a:solidFill>
                  <a:schemeClr val="dk1"/>
                </a:solidFill>
              </a:rPr>
              <a:t>Рост платных медицинских услуг, увеличение количества пациентов и их доверия к негосударственным клиникам.</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ru" sz="1400">
                <a:solidFill>
                  <a:schemeClr val="dk1"/>
                </a:solidFill>
              </a:rPr>
              <a:t>Востребованность узких специалистов.</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ru" sz="1400">
                <a:solidFill>
                  <a:schemeClr val="dk1"/>
                </a:solidFill>
              </a:rPr>
              <a:t>Платные медицинские услуги стали восприниматься «не слишком дорогими».</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ru" sz="1400">
                <a:solidFill>
                  <a:schemeClr val="dk1"/>
                </a:solidFill>
              </a:rPr>
              <a:t>Уменьшение возраста клиентов, прибегающих к услугам эстетической медицины.</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457200" rtl="0" algn="l">
              <a:spcBef>
                <a:spcPts val="0"/>
              </a:spcBef>
              <a:spcAft>
                <a:spcPts val="1600"/>
              </a:spcAft>
              <a:buNone/>
            </a:pPr>
            <a:r>
              <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Конкуренты </a:t>
            </a:r>
            <a:endParaRPr/>
          </a:p>
        </p:txBody>
      </p:sp>
      <p:sp>
        <p:nvSpPr>
          <p:cNvPr id="105" name="Google Shape;105;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ru" sz="1000">
                <a:solidFill>
                  <a:schemeClr val="dk1"/>
                </a:solidFill>
                <a:highlight>
                  <a:srgbClr val="FFFFFF"/>
                </a:highlight>
              </a:rPr>
              <a:t>Золотое сечение</a:t>
            </a:r>
            <a:endParaRPr sz="1000">
              <a:solidFill>
                <a:schemeClr val="dk1"/>
              </a:solidFill>
              <a:highlight>
                <a:srgbClr val="FFFFFF"/>
              </a:highlight>
            </a:endParaRPr>
          </a:p>
          <a:p>
            <a:pPr indent="0" lvl="0" marL="457200" rtl="0" algn="l">
              <a:spcBef>
                <a:spcPts val="1600"/>
              </a:spcBef>
              <a:spcAft>
                <a:spcPts val="0"/>
              </a:spcAft>
              <a:buNone/>
            </a:pPr>
            <a:r>
              <a:rPr lang="ru" sz="1000">
                <a:solidFill>
                  <a:schemeClr val="dk1"/>
                </a:solidFill>
                <a:highlight>
                  <a:srgbClr val="FFFFFF"/>
                </a:highlight>
              </a:rPr>
              <a:t>Основные направления клиники - хирургия (увеличение груди, подтяжка, липосакция, пластика), кардиология, неврология, онкология. Это клиника широкого профиля, у них есть стационар. Лечение сосудов с помощью лазера.</a:t>
            </a:r>
            <a:endParaRPr sz="1000">
              <a:solidFill>
                <a:schemeClr val="dk1"/>
              </a:solidFill>
              <a:highlight>
                <a:srgbClr val="FFFFFF"/>
              </a:highlight>
            </a:endParaRPr>
          </a:p>
          <a:p>
            <a:pPr indent="0" lvl="0" marL="457200" rtl="0" algn="l">
              <a:spcBef>
                <a:spcPts val="1600"/>
              </a:spcBef>
              <a:spcAft>
                <a:spcPts val="0"/>
              </a:spcAft>
              <a:buNone/>
            </a:pPr>
            <a:r>
              <a:rPr lang="ru" sz="1000">
                <a:solidFill>
                  <a:schemeClr val="dk1"/>
                </a:solidFill>
              </a:rPr>
              <a:t>Самая популярная услуга - увеличение груди, на нее направлены акции, и "часто задаваемые </a:t>
            </a:r>
            <a:r>
              <a:rPr lang="ru" sz="1000">
                <a:solidFill>
                  <a:schemeClr val="dk1"/>
                </a:solidFill>
              </a:rPr>
              <a:t>вопросы</a:t>
            </a:r>
            <a:r>
              <a:rPr lang="ru" sz="1000">
                <a:solidFill>
                  <a:schemeClr val="dk1"/>
                </a:solidFill>
              </a:rPr>
              <a:t>".</a:t>
            </a:r>
            <a:endParaRPr sz="1000">
              <a:solidFill>
                <a:schemeClr val="dk1"/>
              </a:solidFill>
            </a:endParaRPr>
          </a:p>
          <a:p>
            <a:pPr indent="0" lvl="0" marL="457200" rtl="0" algn="l">
              <a:spcBef>
                <a:spcPts val="1600"/>
              </a:spcBef>
              <a:spcAft>
                <a:spcPts val="0"/>
              </a:spcAft>
              <a:buNone/>
            </a:pPr>
            <a:r>
              <a:rPr lang="ru" sz="1000">
                <a:solidFill>
                  <a:srgbClr val="CC4125"/>
                </a:solidFill>
              </a:rPr>
              <a:t>Клиника предоставляет бесплатные услуги по ОМС.</a:t>
            </a:r>
            <a:endParaRPr sz="1000">
              <a:solidFill>
                <a:srgbClr val="CC4125"/>
              </a:solidFill>
            </a:endParaRPr>
          </a:p>
          <a:p>
            <a:pPr indent="0" lvl="0" marL="457200" rtl="0" algn="l">
              <a:spcBef>
                <a:spcPts val="1600"/>
              </a:spcBef>
              <a:spcAft>
                <a:spcPts val="0"/>
              </a:spcAft>
              <a:buNone/>
            </a:pPr>
            <a:r>
              <a:rPr lang="ru" sz="1000">
                <a:solidFill>
                  <a:srgbClr val="000000"/>
                </a:solidFill>
              </a:rPr>
              <a:t>Маркетинговое позиционирование: не выражено, скорее всего это клиника общего направления. Визуальное оформление сайта и социальных сетей намекает на средний ценовой сегмент. </a:t>
            </a:r>
            <a:endParaRPr sz="1000">
              <a:solidFill>
                <a:srgbClr val="000000"/>
              </a:solidFill>
            </a:endParaRPr>
          </a:p>
          <a:p>
            <a:pPr indent="0" lvl="0" marL="457200" rtl="0" algn="l">
              <a:spcBef>
                <a:spcPts val="1600"/>
              </a:spcBef>
              <a:spcAft>
                <a:spcPts val="0"/>
              </a:spcAft>
              <a:buNone/>
            </a:pPr>
            <a:r>
              <a:rPr lang="ru" sz="1000">
                <a:solidFill>
                  <a:srgbClr val="000000"/>
                </a:solidFill>
              </a:rPr>
              <a:t>Целевая аудитория: женщины и мужчины, у которых есть проблемы со здоровьем.</a:t>
            </a:r>
            <a:endParaRPr sz="1000">
              <a:solidFill>
                <a:srgbClr val="000000"/>
              </a:solidFill>
            </a:endParaRPr>
          </a:p>
          <a:p>
            <a:pPr indent="0" lvl="0" marL="457200" rtl="0" algn="l">
              <a:spcBef>
                <a:spcPts val="1600"/>
              </a:spcBef>
              <a:spcAft>
                <a:spcPts val="0"/>
              </a:spcAft>
              <a:buNone/>
            </a:pPr>
            <a:r>
              <a:rPr lang="ru" sz="1000">
                <a:solidFill>
                  <a:srgbClr val="000000"/>
                </a:solidFill>
              </a:rPr>
              <a:t>Рекламные кампании не видны. По отзывам можно сделать вывод, что эту клинику рекомендуют знакомые.</a:t>
            </a:r>
            <a:endParaRPr sz="1000">
              <a:solidFill>
                <a:srgbClr val="000000"/>
              </a:solidFill>
            </a:endParaRPr>
          </a:p>
          <a:p>
            <a:pPr indent="0" lvl="0" marL="457200" rtl="0" algn="l">
              <a:spcBef>
                <a:spcPts val="1600"/>
              </a:spcBef>
              <a:spcAft>
                <a:spcPts val="1600"/>
              </a:spcAft>
              <a:buNone/>
            </a:pPr>
            <a:r>
              <a:t/>
            </a:r>
            <a:endParaRPr sz="1000">
              <a:solidFill>
                <a:srgbClr val="CC4125"/>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